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Arimo Bold" panose="020B0604020202020204" charset="0"/>
      <p:regular r:id="rId34"/>
    </p:embeddedFont>
    <p:embeddedFont>
      <p:font typeface="GoodTime Grotesk" panose="020B0604020202020204" charset="0"/>
      <p:regular r:id="rId35"/>
    </p:embeddedFont>
    <p:embeddedFont>
      <p:font typeface="Gotham" panose="020B0604020202020204" charset="0"/>
      <p:regular r:id="rId36"/>
    </p:embeddedFont>
    <p:embeddedFont>
      <p:font typeface="Gotham Bold" panose="020B0604020202020204" charset="0"/>
      <p:regular r:id="rId37"/>
    </p:embeddedFont>
    <p:embeddedFont>
      <p:font typeface="Gotham Bold Italics" panose="020B0604020202020204" charset="0"/>
      <p:regular r:id="rId38"/>
    </p:embeddedFont>
    <p:embeddedFont>
      <p:font typeface="Gotham Italics" panose="020B0604020202020204" charset="0"/>
      <p:regular r:id="rId39"/>
    </p:embeddedFont>
    <p:embeddedFont>
      <p:font typeface="Poppins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IeSkiUYsqs9K2pCEI5YGw==" hashData="M2GarO+m3WbInwPe4SoucF8ytXynsQhJZcJXzcEJpfS4GfROv6sb068g8EdiGyalNipzANP9VZtRKs6ahYCUw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2.jpeg"/><Relationship Id="rId7" Type="http://schemas.openxmlformats.org/officeDocument/2006/relationships/image" Target="../media/image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029700" y="0"/>
            <a:ext cx="9258300" cy="92583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0" y="7201711"/>
            <a:ext cx="6762277" cy="3085289"/>
          </a:xfrm>
          <a:custGeom>
            <a:avLst/>
            <a:gdLst/>
            <a:ahLst/>
            <a:cxnLst/>
            <a:rect l="l" t="t" r="r" b="b"/>
            <a:pathLst>
              <a:path w="6762277" h="3085289">
                <a:moveTo>
                  <a:pt x="0" y="0"/>
                </a:moveTo>
                <a:lnTo>
                  <a:pt x="6762277" y="0"/>
                </a:lnTo>
                <a:lnTo>
                  <a:pt x="6762277" y="3085289"/>
                </a:lnTo>
                <a:lnTo>
                  <a:pt x="0" y="3085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97619" y="1028700"/>
            <a:ext cx="929315" cy="925830"/>
          </a:xfrm>
          <a:custGeom>
            <a:avLst/>
            <a:gdLst/>
            <a:ahLst/>
            <a:cxnLst/>
            <a:rect l="l" t="t" r="r" b="b"/>
            <a:pathLst>
              <a:path w="929315" h="925830">
                <a:moveTo>
                  <a:pt x="0" y="0"/>
                </a:moveTo>
                <a:lnTo>
                  <a:pt x="929315" y="0"/>
                </a:lnTo>
                <a:lnTo>
                  <a:pt x="929315" y="925830"/>
                </a:lnTo>
                <a:lnTo>
                  <a:pt x="0" y="925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03173" y="6644640"/>
            <a:ext cx="715938" cy="854851"/>
          </a:xfrm>
          <a:custGeom>
            <a:avLst/>
            <a:gdLst/>
            <a:ahLst/>
            <a:cxnLst/>
            <a:rect l="l" t="t" r="r" b="b"/>
            <a:pathLst>
              <a:path w="715938" h="854851">
                <a:moveTo>
                  <a:pt x="0" y="0"/>
                </a:moveTo>
                <a:lnTo>
                  <a:pt x="715938" y="0"/>
                </a:lnTo>
                <a:lnTo>
                  <a:pt x="715938" y="854851"/>
                </a:lnTo>
                <a:lnTo>
                  <a:pt x="0" y="8548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762277" y="436861"/>
            <a:ext cx="7589861" cy="9850140"/>
          </a:xfrm>
          <a:custGeom>
            <a:avLst/>
            <a:gdLst/>
            <a:ahLst/>
            <a:cxnLst/>
            <a:rect l="l" t="t" r="r" b="b"/>
            <a:pathLst>
              <a:path w="7589861" h="11255515">
                <a:moveTo>
                  <a:pt x="0" y="0"/>
                </a:moveTo>
                <a:lnTo>
                  <a:pt x="7589860" y="0"/>
                </a:lnTo>
                <a:lnTo>
                  <a:pt x="7589860" y="11255515"/>
                </a:lnTo>
                <a:lnTo>
                  <a:pt x="0" y="11255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1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403972" y="4579473"/>
            <a:ext cx="376018" cy="564027"/>
          </a:xfrm>
          <a:custGeom>
            <a:avLst/>
            <a:gdLst/>
            <a:ahLst/>
            <a:cxnLst/>
            <a:rect l="l" t="t" r="r" b="b"/>
            <a:pathLst>
              <a:path w="376018" h="564027">
                <a:moveTo>
                  <a:pt x="0" y="0"/>
                </a:moveTo>
                <a:lnTo>
                  <a:pt x="376018" y="0"/>
                </a:lnTo>
                <a:lnTo>
                  <a:pt x="376018" y="564027"/>
                </a:lnTo>
                <a:lnTo>
                  <a:pt x="0" y="5640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971945" y="4780189"/>
            <a:ext cx="7477711" cy="3728902"/>
          </a:xfrm>
          <a:custGeom>
            <a:avLst/>
            <a:gdLst/>
            <a:ahLst/>
            <a:cxnLst/>
            <a:rect l="l" t="t" r="r" b="b"/>
            <a:pathLst>
              <a:path w="7477711" h="3728902">
                <a:moveTo>
                  <a:pt x="0" y="0"/>
                </a:moveTo>
                <a:lnTo>
                  <a:pt x="7477711" y="0"/>
                </a:lnTo>
                <a:lnTo>
                  <a:pt x="7477711" y="3728903"/>
                </a:lnTo>
                <a:lnTo>
                  <a:pt x="0" y="37289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45381" b="-5515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582849"/>
            <a:ext cx="6948524" cy="3408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9"/>
              </a:lnSpc>
            </a:pPr>
            <a:r>
              <a:rPr lang="en-US" sz="10438" dirty="0">
                <a:solidFill>
                  <a:srgbClr val="1264AB"/>
                </a:solidFill>
                <a:latin typeface="GoodTime Grotesk"/>
                <a:ea typeface="GoodTime Grotesk"/>
                <a:cs typeface="GoodTime Grotesk"/>
                <a:sym typeface="GoodTime Grotesk"/>
              </a:rPr>
              <a:t>VHERIN</a:t>
            </a:r>
          </a:p>
          <a:p>
            <a:pPr algn="l">
              <a:lnSpc>
                <a:spcPts val="8559"/>
              </a:lnSpc>
            </a:pPr>
            <a:r>
              <a:rPr lang="en-US" sz="10438" dirty="0">
                <a:solidFill>
                  <a:srgbClr val="1264AB"/>
                </a:solidFill>
                <a:latin typeface="GoodTime Grotesk"/>
                <a:ea typeface="GoodTime Grotesk"/>
                <a:cs typeface="GoodTime Grotesk"/>
                <a:sym typeface="GoodTime Grotesk"/>
              </a:rPr>
              <a:t>BUSINESS</a:t>
            </a:r>
          </a:p>
          <a:p>
            <a:pPr algn="l">
              <a:lnSpc>
                <a:spcPts val="8559"/>
              </a:lnSpc>
            </a:pPr>
            <a:r>
              <a:rPr lang="en-US" sz="10438" dirty="0">
                <a:solidFill>
                  <a:srgbClr val="0D203B"/>
                </a:solidFill>
                <a:latin typeface="GoodTime Grotesk"/>
                <a:ea typeface="GoodTime Grotesk"/>
                <a:cs typeface="GoodTime Grotesk"/>
                <a:sym typeface="GoodTime Grotesk"/>
              </a:rPr>
              <a:t>PLAN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87324" y="5111309"/>
            <a:ext cx="8713352" cy="24322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62"/>
              </a:lnSpc>
            </a:pPr>
            <a:r>
              <a:rPr lang="en-US" sz="17762" b="1" dirty="0">
                <a:solidFill>
                  <a:srgbClr val="FCFDFF"/>
                </a:solidFill>
                <a:latin typeface="Arimo Bold"/>
                <a:ea typeface="Arimo Bold"/>
                <a:cs typeface="Arimo Bold"/>
                <a:sym typeface="Arimo Bold"/>
              </a:rPr>
              <a:t>PLAN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194610" y="735804"/>
            <a:ext cx="5353216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solidFill>
                  <a:srgbClr val="FCFDFF"/>
                </a:solidFill>
                <a:latin typeface="Arimo Bold"/>
                <a:ea typeface="Arimo Bold"/>
                <a:cs typeface="Arimo Bold"/>
                <a:sym typeface="Arimo Bold"/>
              </a:rPr>
              <a:t>BONUS SPONSOR 10%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4610" y="3788596"/>
            <a:ext cx="7234132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 dirty="0">
                <a:solidFill>
                  <a:srgbClr val="FCFDFF"/>
                </a:solidFill>
                <a:latin typeface="Gotham Bold"/>
                <a:ea typeface="Gotham Bold"/>
                <a:cs typeface="Gotham Bold"/>
                <a:sym typeface="Gotham Bold"/>
              </a:rPr>
              <a:t>SETIAP SPONSORING 1 ORANG</a:t>
            </a:r>
          </a:p>
          <a:p>
            <a:pPr algn="just">
              <a:lnSpc>
                <a:spcPts val="3499"/>
              </a:lnSpc>
            </a:pPr>
            <a:r>
              <a:rPr lang="en-US" sz="2499" b="1" dirty="0">
                <a:solidFill>
                  <a:srgbClr val="FCFDFF"/>
                </a:solidFill>
                <a:latin typeface="Gotham Bold"/>
                <a:ea typeface="Gotham Bold"/>
                <a:cs typeface="Gotham Bold"/>
                <a:sym typeface="Gotham Bold"/>
              </a:rPr>
              <a:t>MENDAPATKAN BONUS 15 BV (150.000)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4610" y="4910329"/>
            <a:ext cx="7234132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 dirty="0">
                <a:solidFill>
                  <a:srgbClr val="FCFDFF"/>
                </a:solidFill>
                <a:latin typeface="Gotham Bold"/>
                <a:ea typeface="Gotham Bold"/>
                <a:cs typeface="Gotham Bold"/>
                <a:sym typeface="Gotham Bold"/>
              </a:rPr>
              <a:t>JIKA ANDA MENSPONSORI 2 ORANG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61016" y="5665979"/>
            <a:ext cx="7949390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 dirty="0">
                <a:solidFill>
                  <a:srgbClr val="FCFDFF"/>
                </a:solidFill>
                <a:latin typeface="Gotham Bold"/>
                <a:ea typeface="Gotham Bold"/>
                <a:cs typeface="Gotham Bold"/>
                <a:sym typeface="Gotham Bold"/>
              </a:rPr>
              <a:t>JIKA ANDA MENSPONSORI 4 ORANG, ANDA AKAN MENDAPATKAN BONUS 60 BV (600.000 RUPIAH) DAN SETERUSNYA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93EAB1A-AB4D-032B-2758-3740EC4CD862}"/>
              </a:ext>
            </a:extLst>
          </p:cNvPr>
          <p:cNvGrpSpPr/>
          <p:nvPr/>
        </p:nvGrpSpPr>
        <p:grpSpPr>
          <a:xfrm>
            <a:off x="12425928" y="2552571"/>
            <a:ext cx="2191572" cy="2634458"/>
            <a:chOff x="12425928" y="2552571"/>
            <a:chExt cx="2191572" cy="2634458"/>
          </a:xfrm>
        </p:grpSpPr>
        <p:grpSp>
          <p:nvGrpSpPr>
            <p:cNvPr id="17" name="Group 17"/>
            <p:cNvGrpSpPr/>
            <p:nvPr/>
          </p:nvGrpSpPr>
          <p:grpSpPr>
            <a:xfrm>
              <a:off x="12425928" y="2995457"/>
              <a:ext cx="2191572" cy="219157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2461285" y="2995457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7" y="0"/>
                  </a:lnTo>
                  <a:lnTo>
                    <a:pt x="2120857" y="2120857"/>
                  </a:lnTo>
                  <a:lnTo>
                    <a:pt x="0" y="2120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3149117" y="2552571"/>
              <a:ext cx="745192" cy="1293175"/>
            </a:xfrm>
            <a:custGeom>
              <a:avLst/>
              <a:gdLst/>
              <a:ahLst/>
              <a:cxnLst/>
              <a:rect l="l" t="t" r="r" b="b"/>
              <a:pathLst>
                <a:path w="745192" h="1293175">
                  <a:moveTo>
                    <a:pt x="0" y="0"/>
                  </a:moveTo>
                  <a:lnTo>
                    <a:pt x="745192" y="0"/>
                  </a:lnTo>
                  <a:lnTo>
                    <a:pt x="745192" y="1293175"/>
                  </a:lnTo>
                  <a:lnTo>
                    <a:pt x="0" y="129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5" name="AutoShape 25"/>
          <p:cNvSpPr/>
          <p:nvPr/>
        </p:nvSpPr>
        <p:spPr>
          <a:xfrm flipV="1">
            <a:off x="11370520" y="5187029"/>
            <a:ext cx="2151193" cy="1178687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3BA970-B03F-5336-CCB9-A92349A84453}"/>
              </a:ext>
            </a:extLst>
          </p:cNvPr>
          <p:cNvGrpSpPr/>
          <p:nvPr/>
        </p:nvGrpSpPr>
        <p:grpSpPr>
          <a:xfrm>
            <a:off x="10234356" y="5353241"/>
            <a:ext cx="2191572" cy="3120787"/>
            <a:chOff x="10234356" y="5353241"/>
            <a:chExt cx="2191572" cy="3120787"/>
          </a:xfrm>
        </p:grpSpPr>
        <p:grpSp>
          <p:nvGrpSpPr>
            <p:cNvPr id="22" name="Group 22"/>
            <p:cNvGrpSpPr/>
            <p:nvPr/>
          </p:nvGrpSpPr>
          <p:grpSpPr>
            <a:xfrm>
              <a:off x="10234356" y="6282456"/>
              <a:ext cx="2191572" cy="2191572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133350"/>
                <a:ext cx="660400" cy="603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99"/>
                  </a:lnSpc>
                </a:pPr>
                <a:r>
                  <a:rPr lang="en-US" sz="3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MITRABARU BASIC</a:t>
                </a:r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0269713" y="6282456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7" y="0"/>
                  </a:lnTo>
                  <a:lnTo>
                    <a:pt x="2120857" y="2120857"/>
                  </a:lnTo>
                  <a:lnTo>
                    <a:pt x="0" y="2120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D" dirty="0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10922188" y="5353241"/>
              <a:ext cx="745192" cy="1293175"/>
            </a:xfrm>
            <a:custGeom>
              <a:avLst/>
              <a:gdLst/>
              <a:ahLst/>
              <a:cxnLst/>
              <a:rect l="l" t="t" r="r" b="b"/>
              <a:pathLst>
                <a:path w="745192" h="1293175">
                  <a:moveTo>
                    <a:pt x="0" y="0"/>
                  </a:moveTo>
                  <a:lnTo>
                    <a:pt x="745192" y="0"/>
                  </a:lnTo>
                  <a:lnTo>
                    <a:pt x="745192" y="1293175"/>
                  </a:lnTo>
                  <a:lnTo>
                    <a:pt x="0" y="129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32" name="AutoShape 32"/>
          <p:cNvSpPr/>
          <p:nvPr/>
        </p:nvSpPr>
        <p:spPr>
          <a:xfrm flipH="1" flipV="1">
            <a:off x="13521713" y="5187029"/>
            <a:ext cx="2084772" cy="1209353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3413654" y="2767358"/>
            <a:ext cx="4189580" cy="413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FCFDFF"/>
                </a:solidFill>
                <a:highlight>
                  <a:srgbClr val="000080"/>
                </a:highlight>
                <a:latin typeface="Gotham Bold"/>
                <a:ea typeface="Gotham Bold"/>
                <a:cs typeface="Gotham Bold"/>
                <a:sym typeface="Gotham Bold"/>
              </a:rPr>
              <a:t>1 BV BONUS = 10.000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983311" y="8655003"/>
            <a:ext cx="2622947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CFDFF"/>
                </a:solidFill>
                <a:latin typeface="Gotham Bold"/>
                <a:ea typeface="Gotham Bold"/>
                <a:cs typeface="Gotham Bold"/>
                <a:sym typeface="Gotham Bold"/>
              </a:rPr>
              <a:t>15 BV = 150.000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3532EA-9430-B036-14CE-B2720E2BFF33}"/>
              </a:ext>
            </a:extLst>
          </p:cNvPr>
          <p:cNvGrpSpPr/>
          <p:nvPr/>
        </p:nvGrpSpPr>
        <p:grpSpPr>
          <a:xfrm>
            <a:off x="14295012" y="5353241"/>
            <a:ext cx="2622947" cy="3733562"/>
            <a:chOff x="14295012" y="5353241"/>
            <a:chExt cx="2622947" cy="3733562"/>
          </a:xfrm>
        </p:grpSpPr>
        <p:grpSp>
          <p:nvGrpSpPr>
            <p:cNvPr id="28" name="Group 28"/>
            <p:cNvGrpSpPr/>
            <p:nvPr/>
          </p:nvGrpSpPr>
          <p:grpSpPr>
            <a:xfrm>
              <a:off x="14543222" y="6211741"/>
              <a:ext cx="2191572" cy="2191572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133350"/>
                <a:ext cx="660400" cy="603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99"/>
                  </a:lnSpc>
                </a:pPr>
                <a:r>
                  <a:rPr lang="en-US" sz="3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MITRA BARU BASIC</a:t>
                </a:r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14582142" y="6234779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6" y="0"/>
                  </a:lnTo>
                  <a:lnTo>
                    <a:pt x="2120856" y="2120856"/>
                  </a:lnTo>
                  <a:lnTo>
                    <a:pt x="0" y="2120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5233889" y="5353241"/>
              <a:ext cx="745192" cy="1293175"/>
            </a:xfrm>
            <a:custGeom>
              <a:avLst/>
              <a:gdLst/>
              <a:ahLst/>
              <a:cxnLst/>
              <a:rect l="l" t="t" r="r" b="b"/>
              <a:pathLst>
                <a:path w="745192" h="1293175">
                  <a:moveTo>
                    <a:pt x="0" y="0"/>
                  </a:moveTo>
                  <a:lnTo>
                    <a:pt x="745193" y="0"/>
                  </a:lnTo>
                  <a:lnTo>
                    <a:pt x="745193" y="1293175"/>
                  </a:lnTo>
                  <a:lnTo>
                    <a:pt x="0" y="129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4295012" y="8655003"/>
              <a:ext cx="2622947" cy="43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 b="1">
                  <a:solidFill>
                    <a:srgbClr val="FCFD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15 BV = 150.000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60743" y="1565610"/>
            <a:ext cx="6299333" cy="36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BONUS</a:t>
            </a:r>
            <a:r>
              <a:rPr lang="en-US" sz="6999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DINAMIS SPONSORING </a:t>
            </a:r>
            <a:r>
              <a:rPr lang="en-US" sz="699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25%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60743" y="5739041"/>
            <a:ext cx="6098043" cy="105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12"/>
              </a:lnSpc>
            </a:pPr>
            <a:r>
              <a:rPr lang="en-US" sz="300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SETIAP SPONSORI 2 ORANG DAN KELIPATAN DAPAT 75BV</a:t>
            </a:r>
          </a:p>
        </p:txBody>
      </p:sp>
      <p:sp>
        <p:nvSpPr>
          <p:cNvPr id="13" name="AutoShape 13"/>
          <p:cNvSpPr/>
          <p:nvPr/>
        </p:nvSpPr>
        <p:spPr>
          <a:xfrm flipH="1" flipV="1">
            <a:off x="2298095" y="7008815"/>
            <a:ext cx="12725" cy="991555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2171404" y="4321289"/>
            <a:ext cx="1912739" cy="774787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flipH="1" flipV="1">
            <a:off x="4084142" y="4321289"/>
            <a:ext cx="1912739" cy="774787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181D34-CC98-976B-57C7-50084280F390}"/>
              </a:ext>
            </a:extLst>
          </p:cNvPr>
          <p:cNvGrpSpPr/>
          <p:nvPr/>
        </p:nvGrpSpPr>
        <p:grpSpPr>
          <a:xfrm>
            <a:off x="1215034" y="4923780"/>
            <a:ext cx="1915169" cy="2085036"/>
            <a:chOff x="1215034" y="4923780"/>
            <a:chExt cx="1915169" cy="2085036"/>
          </a:xfrm>
        </p:grpSpPr>
        <p:grpSp>
          <p:nvGrpSpPr>
            <p:cNvPr id="18" name="Group 18"/>
            <p:cNvGrpSpPr/>
            <p:nvPr/>
          </p:nvGrpSpPr>
          <p:grpSpPr>
            <a:xfrm>
              <a:off x="1215034" y="5096077"/>
              <a:ext cx="1912739" cy="1912739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44337" tIns="44337" rIns="44337" bIns="44337" rtlCol="0" anchor="ctr"/>
              <a:lstStyle/>
              <a:p>
                <a:pPr algn="ctr">
                  <a:lnSpc>
                    <a:spcPts val="2899"/>
                  </a:lnSpc>
                </a:pPr>
                <a:r>
                  <a:rPr lang="en-US" sz="2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  <a:p>
                <a:pPr algn="ctr">
                  <a:lnSpc>
                    <a:spcPts val="2899"/>
                  </a:lnSpc>
                </a:pPr>
                <a:r>
                  <a:rPr lang="en-US" sz="2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2</a:t>
                </a:r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279182" y="5108381"/>
              <a:ext cx="1851021" cy="1851021"/>
            </a:xfrm>
            <a:custGeom>
              <a:avLst/>
              <a:gdLst/>
              <a:ahLst/>
              <a:cxnLst/>
              <a:rect l="l" t="t" r="r" b="b"/>
              <a:pathLst>
                <a:path w="1851021" h="1851021">
                  <a:moveTo>
                    <a:pt x="0" y="0"/>
                  </a:moveTo>
                  <a:lnTo>
                    <a:pt x="1851020" y="0"/>
                  </a:lnTo>
                  <a:lnTo>
                    <a:pt x="1851020" y="1851020"/>
                  </a:lnTo>
                  <a:lnTo>
                    <a:pt x="0" y="185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948021" y="4923780"/>
              <a:ext cx="446766" cy="775299"/>
            </a:xfrm>
            <a:custGeom>
              <a:avLst/>
              <a:gdLst/>
              <a:ahLst/>
              <a:cxnLst/>
              <a:rect l="l" t="t" r="r" b="b"/>
              <a:pathLst>
                <a:path w="446766" h="775299">
                  <a:moveTo>
                    <a:pt x="0" y="0"/>
                  </a:moveTo>
                  <a:lnTo>
                    <a:pt x="446766" y="0"/>
                  </a:lnTo>
                  <a:lnTo>
                    <a:pt x="446766" y="775299"/>
                  </a:lnTo>
                  <a:lnTo>
                    <a:pt x="0" y="775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CBCB221-0DEC-C840-9118-28EAE793FFB8}"/>
              </a:ext>
            </a:extLst>
          </p:cNvPr>
          <p:cNvGrpSpPr/>
          <p:nvPr/>
        </p:nvGrpSpPr>
        <p:grpSpPr>
          <a:xfrm>
            <a:off x="5040511" y="4923780"/>
            <a:ext cx="1912739" cy="2085036"/>
            <a:chOff x="5040511" y="4923780"/>
            <a:chExt cx="1912739" cy="2085036"/>
          </a:xfrm>
        </p:grpSpPr>
        <p:grpSp>
          <p:nvGrpSpPr>
            <p:cNvPr id="21" name="Group 21"/>
            <p:cNvGrpSpPr/>
            <p:nvPr/>
          </p:nvGrpSpPr>
          <p:grpSpPr>
            <a:xfrm>
              <a:off x="5040511" y="5096077"/>
              <a:ext cx="1912739" cy="1912739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44337" tIns="44337" rIns="44337" bIns="44337" rtlCol="0" anchor="ctr"/>
              <a:lstStyle/>
              <a:p>
                <a:pPr algn="ctr">
                  <a:lnSpc>
                    <a:spcPts val="2899"/>
                  </a:lnSpc>
                </a:pPr>
                <a:r>
                  <a:rPr lang="en-US" sz="2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  <a:p>
                <a:pPr algn="ctr">
                  <a:lnSpc>
                    <a:spcPts val="2899"/>
                  </a:lnSpc>
                </a:pPr>
                <a:r>
                  <a:rPr lang="en-US" sz="2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3</a:t>
                </a:r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5071370" y="5157795"/>
              <a:ext cx="1851021" cy="1851021"/>
            </a:xfrm>
            <a:custGeom>
              <a:avLst/>
              <a:gdLst/>
              <a:ahLst/>
              <a:cxnLst/>
              <a:rect l="l" t="t" r="r" b="b"/>
              <a:pathLst>
                <a:path w="1851021" h="1851021">
                  <a:moveTo>
                    <a:pt x="0" y="0"/>
                  </a:moveTo>
                  <a:lnTo>
                    <a:pt x="1851021" y="0"/>
                  </a:lnTo>
                  <a:lnTo>
                    <a:pt x="1851021" y="1851020"/>
                  </a:lnTo>
                  <a:lnTo>
                    <a:pt x="0" y="185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5773498" y="4923780"/>
              <a:ext cx="446766" cy="775299"/>
            </a:xfrm>
            <a:custGeom>
              <a:avLst/>
              <a:gdLst/>
              <a:ahLst/>
              <a:cxnLst/>
              <a:rect l="l" t="t" r="r" b="b"/>
              <a:pathLst>
                <a:path w="446766" h="775299">
                  <a:moveTo>
                    <a:pt x="0" y="0"/>
                  </a:moveTo>
                  <a:lnTo>
                    <a:pt x="446766" y="0"/>
                  </a:lnTo>
                  <a:lnTo>
                    <a:pt x="446766" y="775299"/>
                  </a:lnTo>
                  <a:lnTo>
                    <a:pt x="0" y="775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35" name="AutoShape 35"/>
          <p:cNvSpPr/>
          <p:nvPr/>
        </p:nvSpPr>
        <p:spPr>
          <a:xfrm flipH="1" flipV="1">
            <a:off x="5996881" y="7008815"/>
            <a:ext cx="6157" cy="600075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9BDDBC-7C79-22E8-34DB-B03411B15643}"/>
              </a:ext>
            </a:extLst>
          </p:cNvPr>
          <p:cNvGrpSpPr/>
          <p:nvPr/>
        </p:nvGrpSpPr>
        <p:grpSpPr>
          <a:xfrm>
            <a:off x="1348088" y="7287916"/>
            <a:ext cx="1925463" cy="2313112"/>
            <a:chOff x="1348088" y="7287916"/>
            <a:chExt cx="1925463" cy="2313112"/>
          </a:xfrm>
        </p:grpSpPr>
        <p:grpSp>
          <p:nvGrpSpPr>
            <p:cNvPr id="10" name="Group 10"/>
            <p:cNvGrpSpPr/>
            <p:nvPr/>
          </p:nvGrpSpPr>
          <p:grpSpPr>
            <a:xfrm>
              <a:off x="1348088" y="7675565"/>
              <a:ext cx="1925463" cy="1925463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9"/>
                  </a:lnSpc>
                </a:pPr>
                <a:r>
                  <a:rPr lang="en-US" sz="26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MITRA</a:t>
                </a:r>
              </a:p>
              <a:p>
                <a:pPr algn="ctr">
                  <a:lnSpc>
                    <a:spcPts val="2699"/>
                  </a:lnSpc>
                </a:pPr>
                <a:r>
                  <a:rPr lang="en-US" sz="26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BARU A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390332" y="7706630"/>
              <a:ext cx="1863335" cy="1863335"/>
            </a:xfrm>
            <a:custGeom>
              <a:avLst/>
              <a:gdLst/>
              <a:ahLst/>
              <a:cxnLst/>
              <a:rect l="l" t="t" r="r" b="b"/>
              <a:pathLst>
                <a:path w="1863335" h="1863335">
                  <a:moveTo>
                    <a:pt x="0" y="0"/>
                  </a:moveTo>
                  <a:lnTo>
                    <a:pt x="1863335" y="0"/>
                  </a:lnTo>
                  <a:lnTo>
                    <a:pt x="1863335" y="1863334"/>
                  </a:lnTo>
                  <a:lnTo>
                    <a:pt x="0" y="1863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098617" y="7287916"/>
              <a:ext cx="446766" cy="775299"/>
            </a:xfrm>
            <a:custGeom>
              <a:avLst/>
              <a:gdLst/>
              <a:ahLst/>
              <a:cxnLst/>
              <a:rect l="l" t="t" r="r" b="b"/>
              <a:pathLst>
                <a:path w="446766" h="775299">
                  <a:moveTo>
                    <a:pt x="0" y="0"/>
                  </a:moveTo>
                  <a:lnTo>
                    <a:pt x="446766" y="0"/>
                  </a:lnTo>
                  <a:lnTo>
                    <a:pt x="446766" y="775299"/>
                  </a:lnTo>
                  <a:lnTo>
                    <a:pt x="0" y="775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CBC88AE-75B5-55F6-679E-6513E5F942D6}"/>
              </a:ext>
            </a:extLst>
          </p:cNvPr>
          <p:cNvGrpSpPr/>
          <p:nvPr/>
        </p:nvGrpSpPr>
        <p:grpSpPr>
          <a:xfrm>
            <a:off x="5027787" y="7201711"/>
            <a:ext cx="1925463" cy="2332642"/>
            <a:chOff x="5027787" y="7201711"/>
            <a:chExt cx="1925463" cy="2332642"/>
          </a:xfrm>
        </p:grpSpPr>
        <p:grpSp>
          <p:nvGrpSpPr>
            <p:cNvPr id="31" name="Group 31"/>
            <p:cNvGrpSpPr/>
            <p:nvPr/>
          </p:nvGrpSpPr>
          <p:grpSpPr>
            <a:xfrm>
              <a:off x="5027787" y="7608890"/>
              <a:ext cx="1925463" cy="1925463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9"/>
                  </a:lnSpc>
                </a:pPr>
                <a:r>
                  <a:rPr lang="en-US" sz="26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MITRA</a:t>
                </a:r>
              </a:p>
              <a:p>
                <a:pPr algn="ctr">
                  <a:lnSpc>
                    <a:spcPts val="2699"/>
                  </a:lnSpc>
                </a:pPr>
                <a:r>
                  <a:rPr lang="en-US" sz="26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BARU B</a:t>
                </a:r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5071370" y="7608890"/>
              <a:ext cx="1863335" cy="1863335"/>
            </a:xfrm>
            <a:custGeom>
              <a:avLst/>
              <a:gdLst/>
              <a:ahLst/>
              <a:cxnLst/>
              <a:rect l="l" t="t" r="r" b="b"/>
              <a:pathLst>
                <a:path w="1863335" h="1863335">
                  <a:moveTo>
                    <a:pt x="0" y="0"/>
                  </a:moveTo>
                  <a:lnTo>
                    <a:pt x="1863335" y="0"/>
                  </a:lnTo>
                  <a:lnTo>
                    <a:pt x="1863335" y="1863335"/>
                  </a:lnTo>
                  <a:lnTo>
                    <a:pt x="0" y="1863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5779655" y="7201711"/>
              <a:ext cx="446766" cy="775299"/>
            </a:xfrm>
            <a:custGeom>
              <a:avLst/>
              <a:gdLst/>
              <a:ahLst/>
              <a:cxnLst/>
              <a:rect l="l" t="t" r="r" b="b"/>
              <a:pathLst>
                <a:path w="446766" h="775299">
                  <a:moveTo>
                    <a:pt x="0" y="0"/>
                  </a:moveTo>
                  <a:lnTo>
                    <a:pt x="446766" y="0"/>
                  </a:lnTo>
                  <a:lnTo>
                    <a:pt x="446766" y="775299"/>
                  </a:lnTo>
                  <a:lnTo>
                    <a:pt x="0" y="775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699AEBB-46ED-0C8C-A986-BAF787F52C5E}"/>
              </a:ext>
            </a:extLst>
          </p:cNvPr>
          <p:cNvGrpSpPr/>
          <p:nvPr/>
        </p:nvGrpSpPr>
        <p:grpSpPr>
          <a:xfrm>
            <a:off x="3127773" y="2200850"/>
            <a:ext cx="1912739" cy="2120440"/>
            <a:chOff x="3127773" y="2200850"/>
            <a:chExt cx="1912739" cy="2120440"/>
          </a:xfrm>
        </p:grpSpPr>
        <p:grpSp>
          <p:nvGrpSpPr>
            <p:cNvPr id="15" name="Group 15"/>
            <p:cNvGrpSpPr/>
            <p:nvPr/>
          </p:nvGrpSpPr>
          <p:grpSpPr>
            <a:xfrm>
              <a:off x="3127773" y="2408551"/>
              <a:ext cx="1912739" cy="1912739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44337" tIns="44337" rIns="44337" bIns="44337" rtlCol="0" anchor="ctr"/>
              <a:lstStyle/>
              <a:p>
                <a:pPr algn="ctr">
                  <a:lnSpc>
                    <a:spcPts val="2899"/>
                  </a:lnSpc>
                </a:pPr>
                <a:r>
                  <a:rPr lang="en-US" sz="2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  <a:p>
                <a:pPr algn="ctr">
                  <a:lnSpc>
                    <a:spcPts val="2899"/>
                  </a:lnSpc>
                </a:pPr>
                <a:r>
                  <a:rPr lang="en-US" sz="2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1</a:t>
                </a:r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3158632" y="2408551"/>
              <a:ext cx="1851021" cy="1851021"/>
            </a:xfrm>
            <a:custGeom>
              <a:avLst/>
              <a:gdLst/>
              <a:ahLst/>
              <a:cxnLst/>
              <a:rect l="l" t="t" r="r" b="b"/>
              <a:pathLst>
                <a:path w="1851021" h="1851021">
                  <a:moveTo>
                    <a:pt x="0" y="0"/>
                  </a:moveTo>
                  <a:lnTo>
                    <a:pt x="1851020" y="0"/>
                  </a:lnTo>
                  <a:lnTo>
                    <a:pt x="1851020" y="1851020"/>
                  </a:lnTo>
                  <a:lnTo>
                    <a:pt x="0" y="185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3860759" y="2200850"/>
              <a:ext cx="446766" cy="775299"/>
            </a:xfrm>
            <a:custGeom>
              <a:avLst/>
              <a:gdLst/>
              <a:ahLst/>
              <a:cxnLst/>
              <a:rect l="l" t="t" r="r" b="b"/>
              <a:pathLst>
                <a:path w="446766" h="775299">
                  <a:moveTo>
                    <a:pt x="0" y="0"/>
                  </a:moveTo>
                  <a:lnTo>
                    <a:pt x="446766" y="0"/>
                  </a:lnTo>
                  <a:lnTo>
                    <a:pt x="446766" y="775299"/>
                  </a:lnTo>
                  <a:lnTo>
                    <a:pt x="0" y="775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36719" y="556222"/>
            <a:ext cx="8713182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4500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GENERASI </a:t>
            </a:r>
            <a:r>
              <a:rPr lang="en-US" sz="4500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SPONSORING 20%  </a:t>
            </a:r>
          </a:p>
          <a:p>
            <a:pPr algn="l">
              <a:lnSpc>
                <a:spcPts val="4500"/>
              </a:lnSpc>
            </a:pPr>
            <a:r>
              <a:rPr lang="en-US" sz="4500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(POWERLEG)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8383" y="1746847"/>
            <a:ext cx="9834385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2999"/>
              </a:lnSpc>
              <a:buFont typeface="Arial"/>
              <a:buChar char="•"/>
            </a:pP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Jumlah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orang yang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disponsori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langsung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tidak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dibatasi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,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penempatan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orang yang di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sponsori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boleh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ditempatkan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dimana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saja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sebagai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uplinenya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dibawah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jaringannya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.</a:t>
            </a:r>
          </a:p>
          <a:p>
            <a:pPr marL="539748" lvl="1" indent="-269874" algn="just">
              <a:lnSpc>
                <a:spcPts val="2999"/>
              </a:lnSpc>
              <a:buFont typeface="Arial"/>
              <a:buChar char="•"/>
            </a:pP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Dihitung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sampai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kedalaman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12 level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Generasi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.</a:t>
            </a:r>
          </a:p>
          <a:p>
            <a:pPr marL="539748" lvl="1" indent="-269874" algn="just">
              <a:lnSpc>
                <a:spcPts val="2999"/>
              </a:lnSpc>
              <a:buFont typeface="Arial"/>
              <a:buChar char="•"/>
            </a:pP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1 Leg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aktif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tetap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499" b="1" dirty="0" err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dapat</a:t>
            </a:r>
            <a:r>
              <a:rPr lang="en-US" sz="24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bonus.</a:t>
            </a:r>
          </a:p>
        </p:txBody>
      </p:sp>
      <p:sp>
        <p:nvSpPr>
          <p:cNvPr id="5" name="Freeform 5"/>
          <p:cNvSpPr/>
          <p:nvPr/>
        </p:nvSpPr>
        <p:spPr>
          <a:xfrm>
            <a:off x="1041712" y="3732119"/>
            <a:ext cx="10059333" cy="6117531"/>
          </a:xfrm>
          <a:custGeom>
            <a:avLst/>
            <a:gdLst/>
            <a:ahLst/>
            <a:cxnLst/>
            <a:rect l="l" t="t" r="r" b="b"/>
            <a:pathLst>
              <a:path w="10059333" h="6117531">
                <a:moveTo>
                  <a:pt x="0" y="0"/>
                </a:moveTo>
                <a:lnTo>
                  <a:pt x="10059333" y="0"/>
                </a:lnTo>
                <a:lnTo>
                  <a:pt x="10059333" y="6117531"/>
                </a:lnTo>
                <a:lnTo>
                  <a:pt x="0" y="611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351890" y="4248391"/>
            <a:ext cx="5991803" cy="594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120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ORANG YANG ANDA SPONSORI LANGSUNG ADALAH GENERASI PERTAMA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91B5184-1041-3608-476C-ED6D7517CD78}"/>
              </a:ext>
            </a:extLst>
          </p:cNvPr>
          <p:cNvGrpSpPr/>
          <p:nvPr/>
        </p:nvGrpSpPr>
        <p:grpSpPr>
          <a:xfrm>
            <a:off x="12241043" y="2056410"/>
            <a:ext cx="4458209" cy="2064394"/>
            <a:chOff x="12241043" y="2056410"/>
            <a:chExt cx="4458209" cy="2064394"/>
          </a:xfrm>
        </p:grpSpPr>
        <p:grpSp>
          <p:nvGrpSpPr>
            <p:cNvPr id="8" name="Group 8"/>
            <p:cNvGrpSpPr/>
            <p:nvPr/>
          </p:nvGrpSpPr>
          <p:grpSpPr>
            <a:xfrm>
              <a:off x="13959404" y="2056410"/>
              <a:ext cx="768054" cy="768054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285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43427" tIns="43427" rIns="43427" bIns="43427" rtlCol="0" anchor="ctr"/>
              <a:lstStyle/>
              <a:p>
                <a:pPr algn="ctr">
                  <a:lnSpc>
                    <a:spcPts val="1200"/>
                  </a:lnSpc>
                </a:pPr>
                <a:r>
                  <a:rPr lang="en-US" sz="12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968125" y="2056410"/>
              <a:ext cx="759333" cy="759333"/>
            </a:xfrm>
            <a:custGeom>
              <a:avLst/>
              <a:gdLst/>
              <a:ahLst/>
              <a:cxnLst/>
              <a:rect l="l" t="t" r="r" b="b"/>
              <a:pathLst>
                <a:path w="759333" h="759333">
                  <a:moveTo>
                    <a:pt x="0" y="0"/>
                  </a:moveTo>
                  <a:lnTo>
                    <a:pt x="759333" y="0"/>
                  </a:lnTo>
                  <a:lnTo>
                    <a:pt x="759333" y="759333"/>
                  </a:lnTo>
                  <a:lnTo>
                    <a:pt x="0" y="759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AutoShape 12"/>
            <p:cNvSpPr/>
            <p:nvPr/>
          </p:nvSpPr>
          <p:spPr>
            <a:xfrm flipV="1">
              <a:off x="12629727" y="2824464"/>
              <a:ext cx="1705927" cy="518970"/>
            </a:xfrm>
            <a:prstGeom prst="line">
              <a:avLst/>
            </a:prstGeom>
            <a:ln w="28575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3" name="Group 13"/>
            <p:cNvGrpSpPr/>
            <p:nvPr/>
          </p:nvGrpSpPr>
          <p:grpSpPr>
            <a:xfrm>
              <a:off x="12241043" y="3343434"/>
              <a:ext cx="777370" cy="777370"/>
              <a:chOff x="0" y="0"/>
              <a:chExt cx="1036493" cy="1036493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0" y="0"/>
                <a:ext cx="1036493" cy="1036493"/>
                <a:chOff x="0" y="0"/>
                <a:chExt cx="812800" cy="812800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264AB"/>
                </a:solidFill>
                <a:ln w="47625" cap="sq">
                  <a:solidFill>
                    <a:srgbClr val="F0F3FA"/>
                  </a:solidFill>
                  <a:prstDash val="solid"/>
                  <a:miter/>
                </a:ln>
              </p:spPr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76200" y="104775"/>
                  <a:ext cx="660400" cy="631825"/>
                </a:xfrm>
                <a:prstGeom prst="rect">
                  <a:avLst/>
                </a:prstGeom>
              </p:spPr>
              <p:txBody>
                <a:bodyPr lIns="48265" tIns="48265" rIns="48265" bIns="48265" rtlCol="0" anchor="ctr"/>
                <a:lstStyle/>
                <a:p>
                  <a:pPr algn="ctr">
                    <a:lnSpc>
                      <a:spcPts val="1700"/>
                    </a:lnSpc>
                  </a:pPr>
                  <a:endParaRPr/>
                </a:p>
              </p:txBody>
            </p:sp>
          </p:grpSp>
          <p:sp>
            <p:nvSpPr>
              <p:cNvPr id="17" name="Freeform 17"/>
              <p:cNvSpPr/>
              <p:nvPr/>
            </p:nvSpPr>
            <p:spPr>
              <a:xfrm>
                <a:off x="94830" y="94830"/>
                <a:ext cx="846833" cy="846833"/>
              </a:xfrm>
              <a:custGeom>
                <a:avLst/>
                <a:gdLst/>
                <a:ahLst/>
                <a:cxnLst/>
                <a:rect l="l" t="t" r="r" b="b"/>
                <a:pathLst>
                  <a:path w="846833" h="846833">
                    <a:moveTo>
                      <a:pt x="0" y="0"/>
                    </a:moveTo>
                    <a:lnTo>
                      <a:pt x="846833" y="0"/>
                    </a:lnTo>
                    <a:lnTo>
                      <a:pt x="846833" y="846833"/>
                    </a:lnTo>
                    <a:lnTo>
                      <a:pt x="0" y="8468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13162099" y="3337558"/>
              <a:ext cx="777370" cy="777370"/>
              <a:chOff x="0" y="0"/>
              <a:chExt cx="1036493" cy="1036493"/>
            </a:xfrm>
          </p:grpSpPr>
          <p:grpSp>
            <p:nvGrpSpPr>
              <p:cNvPr id="19" name="Group 19"/>
              <p:cNvGrpSpPr/>
              <p:nvPr/>
            </p:nvGrpSpPr>
            <p:grpSpPr>
              <a:xfrm>
                <a:off x="0" y="0"/>
                <a:ext cx="1036493" cy="1036493"/>
                <a:chOff x="0" y="0"/>
                <a:chExt cx="812800" cy="8128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264AB"/>
                </a:solidFill>
                <a:ln w="47625" cap="sq">
                  <a:solidFill>
                    <a:srgbClr val="F0F3FA"/>
                  </a:solidFill>
                  <a:prstDash val="solid"/>
                  <a:miter/>
                </a:ln>
              </p:spPr>
            </p:sp>
            <p:sp>
              <p:nvSpPr>
                <p:cNvPr id="21" name="TextBox 21"/>
                <p:cNvSpPr txBox="1"/>
                <p:nvPr/>
              </p:nvSpPr>
              <p:spPr>
                <a:xfrm>
                  <a:off x="76200" y="104775"/>
                  <a:ext cx="660400" cy="631825"/>
                </a:xfrm>
                <a:prstGeom prst="rect">
                  <a:avLst/>
                </a:prstGeom>
              </p:spPr>
              <p:txBody>
                <a:bodyPr lIns="48265" tIns="48265" rIns="48265" bIns="48265" rtlCol="0" anchor="ctr"/>
                <a:lstStyle/>
                <a:p>
                  <a:pPr algn="ctr">
                    <a:lnSpc>
                      <a:spcPts val="1700"/>
                    </a:lnSpc>
                  </a:pPr>
                  <a:endParaRPr/>
                </a:p>
              </p:txBody>
            </p:sp>
          </p:grpSp>
          <p:sp>
            <p:nvSpPr>
              <p:cNvPr id="22" name="Freeform 22"/>
              <p:cNvSpPr/>
              <p:nvPr/>
            </p:nvSpPr>
            <p:spPr>
              <a:xfrm>
                <a:off x="94830" y="94830"/>
                <a:ext cx="846833" cy="846833"/>
              </a:xfrm>
              <a:custGeom>
                <a:avLst/>
                <a:gdLst/>
                <a:ahLst/>
                <a:cxnLst/>
                <a:rect l="l" t="t" r="r" b="b"/>
                <a:pathLst>
                  <a:path w="846833" h="846833">
                    <a:moveTo>
                      <a:pt x="0" y="0"/>
                    </a:moveTo>
                    <a:lnTo>
                      <a:pt x="846833" y="0"/>
                    </a:lnTo>
                    <a:lnTo>
                      <a:pt x="846833" y="846833"/>
                    </a:lnTo>
                    <a:lnTo>
                      <a:pt x="0" y="8468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14082027" y="3337558"/>
              <a:ext cx="777370" cy="777370"/>
              <a:chOff x="0" y="0"/>
              <a:chExt cx="1036493" cy="1036493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0" y="0"/>
                <a:ext cx="1036493" cy="1036493"/>
                <a:chOff x="0" y="0"/>
                <a:chExt cx="812800" cy="812800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264AB"/>
                </a:solidFill>
                <a:ln w="47625" cap="sq">
                  <a:solidFill>
                    <a:srgbClr val="F0F3FA"/>
                  </a:solidFill>
                  <a:prstDash val="solid"/>
                  <a:miter/>
                </a:ln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76200" y="104775"/>
                  <a:ext cx="660400" cy="631825"/>
                </a:xfrm>
                <a:prstGeom prst="rect">
                  <a:avLst/>
                </a:prstGeom>
              </p:spPr>
              <p:txBody>
                <a:bodyPr lIns="48265" tIns="48265" rIns="48265" bIns="48265" rtlCol="0" anchor="ctr"/>
                <a:lstStyle/>
                <a:p>
                  <a:pPr algn="ctr">
                    <a:lnSpc>
                      <a:spcPts val="1700"/>
                    </a:lnSpc>
                  </a:pPr>
                  <a:endParaRPr/>
                </a:p>
              </p:txBody>
            </p:sp>
          </p:grpSp>
          <p:sp>
            <p:nvSpPr>
              <p:cNvPr id="27" name="Freeform 27"/>
              <p:cNvSpPr/>
              <p:nvPr/>
            </p:nvSpPr>
            <p:spPr>
              <a:xfrm>
                <a:off x="94830" y="94830"/>
                <a:ext cx="846833" cy="846833"/>
              </a:xfrm>
              <a:custGeom>
                <a:avLst/>
                <a:gdLst/>
                <a:ahLst/>
                <a:cxnLst/>
                <a:rect l="l" t="t" r="r" b="b"/>
                <a:pathLst>
                  <a:path w="846833" h="846833">
                    <a:moveTo>
                      <a:pt x="0" y="0"/>
                    </a:moveTo>
                    <a:lnTo>
                      <a:pt x="846833" y="0"/>
                    </a:lnTo>
                    <a:lnTo>
                      <a:pt x="846833" y="846833"/>
                    </a:lnTo>
                    <a:lnTo>
                      <a:pt x="0" y="8468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15001955" y="3337558"/>
              <a:ext cx="777370" cy="777370"/>
              <a:chOff x="0" y="0"/>
              <a:chExt cx="1036493" cy="1036493"/>
            </a:xfrm>
          </p:grpSpPr>
          <p:grpSp>
            <p:nvGrpSpPr>
              <p:cNvPr id="29" name="Group 29"/>
              <p:cNvGrpSpPr/>
              <p:nvPr/>
            </p:nvGrpSpPr>
            <p:grpSpPr>
              <a:xfrm>
                <a:off x="0" y="0"/>
                <a:ext cx="1036493" cy="1036493"/>
                <a:chOff x="0" y="0"/>
                <a:chExt cx="812800" cy="8128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264AB"/>
                </a:solidFill>
                <a:ln w="47625" cap="sq">
                  <a:solidFill>
                    <a:srgbClr val="F0F3FA"/>
                  </a:solidFill>
                  <a:prstDash val="solid"/>
                  <a:miter/>
                </a:ln>
              </p:spPr>
            </p:sp>
            <p:sp>
              <p:nvSpPr>
                <p:cNvPr id="31" name="TextBox 31"/>
                <p:cNvSpPr txBox="1"/>
                <p:nvPr/>
              </p:nvSpPr>
              <p:spPr>
                <a:xfrm>
                  <a:off x="76200" y="104775"/>
                  <a:ext cx="660400" cy="631825"/>
                </a:xfrm>
                <a:prstGeom prst="rect">
                  <a:avLst/>
                </a:prstGeom>
              </p:spPr>
              <p:txBody>
                <a:bodyPr lIns="48265" tIns="48265" rIns="48265" bIns="48265" rtlCol="0" anchor="ctr"/>
                <a:lstStyle/>
                <a:p>
                  <a:pPr algn="ctr">
                    <a:lnSpc>
                      <a:spcPts val="1700"/>
                    </a:lnSpc>
                  </a:pPr>
                  <a:endParaRPr/>
                </a:p>
              </p:txBody>
            </p:sp>
          </p:grpSp>
          <p:sp>
            <p:nvSpPr>
              <p:cNvPr id="32" name="Freeform 32"/>
              <p:cNvSpPr/>
              <p:nvPr/>
            </p:nvSpPr>
            <p:spPr>
              <a:xfrm>
                <a:off x="94830" y="94830"/>
                <a:ext cx="846833" cy="846833"/>
              </a:xfrm>
              <a:custGeom>
                <a:avLst/>
                <a:gdLst/>
                <a:ahLst/>
                <a:cxnLst/>
                <a:rect l="l" t="t" r="r" b="b"/>
                <a:pathLst>
                  <a:path w="846833" h="846833">
                    <a:moveTo>
                      <a:pt x="0" y="0"/>
                    </a:moveTo>
                    <a:lnTo>
                      <a:pt x="846833" y="0"/>
                    </a:lnTo>
                    <a:lnTo>
                      <a:pt x="846833" y="846833"/>
                    </a:lnTo>
                    <a:lnTo>
                      <a:pt x="0" y="8468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grpSp>
          <p:nvGrpSpPr>
            <p:cNvPr id="33" name="Group 33"/>
            <p:cNvGrpSpPr/>
            <p:nvPr/>
          </p:nvGrpSpPr>
          <p:grpSpPr>
            <a:xfrm>
              <a:off x="15921882" y="3337558"/>
              <a:ext cx="777370" cy="777370"/>
              <a:chOff x="0" y="0"/>
              <a:chExt cx="1036493" cy="1036493"/>
            </a:xfrm>
          </p:grpSpPr>
          <p:grpSp>
            <p:nvGrpSpPr>
              <p:cNvPr id="34" name="Group 34"/>
              <p:cNvGrpSpPr/>
              <p:nvPr/>
            </p:nvGrpSpPr>
            <p:grpSpPr>
              <a:xfrm>
                <a:off x="0" y="0"/>
                <a:ext cx="1036493" cy="1036493"/>
                <a:chOff x="0" y="0"/>
                <a:chExt cx="812800" cy="812800"/>
              </a:xfrm>
            </p:grpSpPr>
            <p:sp>
              <p:nvSpPr>
                <p:cNvPr id="35" name="Freeform 35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1264AB"/>
                </a:solidFill>
                <a:ln w="47625" cap="sq">
                  <a:solidFill>
                    <a:srgbClr val="F0F3FA"/>
                  </a:solidFill>
                  <a:prstDash val="solid"/>
                  <a:miter/>
                </a:ln>
              </p:spPr>
            </p:sp>
            <p:sp>
              <p:nvSpPr>
                <p:cNvPr id="36" name="TextBox 36"/>
                <p:cNvSpPr txBox="1"/>
                <p:nvPr/>
              </p:nvSpPr>
              <p:spPr>
                <a:xfrm>
                  <a:off x="76200" y="104775"/>
                  <a:ext cx="660400" cy="631825"/>
                </a:xfrm>
                <a:prstGeom prst="rect">
                  <a:avLst/>
                </a:prstGeom>
              </p:spPr>
              <p:txBody>
                <a:bodyPr lIns="48265" tIns="48265" rIns="48265" bIns="48265" rtlCol="0" anchor="ctr"/>
                <a:lstStyle/>
                <a:p>
                  <a:pPr algn="ctr">
                    <a:lnSpc>
                      <a:spcPts val="1700"/>
                    </a:lnSpc>
                  </a:pPr>
                  <a:endParaRPr/>
                </a:p>
              </p:txBody>
            </p:sp>
          </p:grpSp>
          <p:sp>
            <p:nvSpPr>
              <p:cNvPr id="37" name="Freeform 37"/>
              <p:cNvSpPr/>
              <p:nvPr/>
            </p:nvSpPr>
            <p:spPr>
              <a:xfrm>
                <a:off x="94830" y="94830"/>
                <a:ext cx="846833" cy="846833"/>
              </a:xfrm>
              <a:custGeom>
                <a:avLst/>
                <a:gdLst/>
                <a:ahLst/>
                <a:cxnLst/>
                <a:rect l="l" t="t" r="r" b="b"/>
                <a:pathLst>
                  <a:path w="846833" h="846833">
                    <a:moveTo>
                      <a:pt x="0" y="0"/>
                    </a:moveTo>
                    <a:lnTo>
                      <a:pt x="846833" y="0"/>
                    </a:lnTo>
                    <a:lnTo>
                      <a:pt x="846833" y="846833"/>
                    </a:lnTo>
                    <a:lnTo>
                      <a:pt x="0" y="8468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  <p:sp>
          <p:nvSpPr>
            <p:cNvPr id="38" name="AutoShape 38"/>
            <p:cNvSpPr/>
            <p:nvPr/>
          </p:nvSpPr>
          <p:spPr>
            <a:xfrm flipV="1">
              <a:off x="13550784" y="2824464"/>
              <a:ext cx="784870" cy="513094"/>
            </a:xfrm>
            <a:prstGeom prst="line">
              <a:avLst/>
            </a:prstGeom>
            <a:ln w="28575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flipH="1" flipV="1">
              <a:off x="14335654" y="2824464"/>
              <a:ext cx="135058" cy="513094"/>
            </a:xfrm>
            <a:prstGeom prst="line">
              <a:avLst/>
            </a:prstGeom>
            <a:ln w="28575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0" name="AutoShape 40"/>
            <p:cNvSpPr/>
            <p:nvPr/>
          </p:nvSpPr>
          <p:spPr>
            <a:xfrm flipH="1" flipV="1">
              <a:off x="14335654" y="2824464"/>
              <a:ext cx="1201385" cy="630945"/>
            </a:xfrm>
            <a:prstGeom prst="line">
              <a:avLst/>
            </a:prstGeom>
            <a:ln w="28575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1" name="AutoShape 41"/>
            <p:cNvSpPr/>
            <p:nvPr/>
          </p:nvSpPr>
          <p:spPr>
            <a:xfrm flipH="1" flipV="1">
              <a:off x="14335654" y="2824464"/>
              <a:ext cx="1974913" cy="513094"/>
            </a:xfrm>
            <a:prstGeom prst="line">
              <a:avLst/>
            </a:prstGeom>
            <a:ln w="28575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2" name="TextBox 42"/>
          <p:cNvSpPr txBox="1"/>
          <p:nvPr/>
        </p:nvSpPr>
        <p:spPr>
          <a:xfrm>
            <a:off x="11243920" y="8533472"/>
            <a:ext cx="6387196" cy="125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20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SEBERAPA BANYAK ANDA MENSPONSORI ORANG BERGABUNG MENENTUKAN BESAR KECILNYA BONUS GENERASI SPONSRONG YANG AKAN ANDA TERIMA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1739503" y="5033781"/>
            <a:ext cx="6127714" cy="3202445"/>
            <a:chOff x="0" y="0"/>
            <a:chExt cx="8170285" cy="4269927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3485358" cy="3097612"/>
            </a:xfrm>
            <a:custGeom>
              <a:avLst/>
              <a:gdLst/>
              <a:ahLst/>
              <a:cxnLst/>
              <a:rect l="l" t="t" r="r" b="b"/>
              <a:pathLst>
                <a:path w="3485358" h="3097612">
                  <a:moveTo>
                    <a:pt x="0" y="0"/>
                  </a:moveTo>
                  <a:lnTo>
                    <a:pt x="3485358" y="0"/>
                  </a:lnTo>
                  <a:lnTo>
                    <a:pt x="3485358" y="3097612"/>
                  </a:lnTo>
                  <a:lnTo>
                    <a:pt x="0" y="309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410061" y="3027462"/>
              <a:ext cx="3570678" cy="1242465"/>
            </a:xfrm>
            <a:custGeom>
              <a:avLst/>
              <a:gdLst/>
              <a:ahLst/>
              <a:cxnLst/>
              <a:rect l="l" t="t" r="r" b="b"/>
              <a:pathLst>
                <a:path w="3570678" h="1242465">
                  <a:moveTo>
                    <a:pt x="0" y="0"/>
                  </a:moveTo>
                  <a:lnTo>
                    <a:pt x="3570678" y="0"/>
                  </a:lnTo>
                  <a:lnTo>
                    <a:pt x="3570678" y="1242465"/>
                  </a:lnTo>
                  <a:lnTo>
                    <a:pt x="0" y="1242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155414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3207652" y="1142458"/>
              <a:ext cx="3909672" cy="406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5"/>
                </a:lnSpc>
              </a:pPr>
              <a:r>
                <a:rPr lang="en-US" sz="2059" b="1">
                  <a:solidFill>
                    <a:srgbClr val="1264A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GENERASI PERTAMA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4260614" y="3658220"/>
              <a:ext cx="3909672" cy="406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5"/>
                </a:lnSpc>
              </a:pPr>
              <a:r>
                <a:rPr lang="en-US" sz="2059" b="1">
                  <a:solidFill>
                    <a:srgbClr val="1264A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GENERASI KETIGA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3703407" y="2450674"/>
              <a:ext cx="3909672" cy="4063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65"/>
                </a:lnSpc>
              </a:pPr>
              <a:r>
                <a:rPr lang="en-US" sz="2059" b="1">
                  <a:solidFill>
                    <a:srgbClr val="1264A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GENERASI KEDUA</a:t>
              </a: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466605" y="985296"/>
              <a:ext cx="744215" cy="744215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48265" tIns="48265" rIns="48265" bIns="48265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534694" y="1053385"/>
              <a:ext cx="608037" cy="608037"/>
            </a:xfrm>
            <a:custGeom>
              <a:avLst/>
              <a:gdLst/>
              <a:ahLst/>
              <a:cxnLst/>
              <a:rect l="l" t="t" r="r" b="b"/>
              <a:pathLst>
                <a:path w="608037" h="608037">
                  <a:moveTo>
                    <a:pt x="0" y="0"/>
                  </a:moveTo>
                  <a:lnTo>
                    <a:pt x="608037" y="0"/>
                  </a:lnTo>
                  <a:lnTo>
                    <a:pt x="608037" y="608037"/>
                  </a:lnTo>
                  <a:lnTo>
                    <a:pt x="0" y="608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3" name="Group 53"/>
            <p:cNvGrpSpPr/>
            <p:nvPr/>
          </p:nvGrpSpPr>
          <p:grpSpPr>
            <a:xfrm>
              <a:off x="2277356" y="985296"/>
              <a:ext cx="744215" cy="744215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48265" tIns="48265" rIns="48265" bIns="48265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2345445" y="1053385"/>
              <a:ext cx="608037" cy="608037"/>
            </a:xfrm>
            <a:custGeom>
              <a:avLst/>
              <a:gdLst/>
              <a:ahLst/>
              <a:cxnLst/>
              <a:rect l="l" t="t" r="r" b="b"/>
              <a:pathLst>
                <a:path w="608037" h="608037">
                  <a:moveTo>
                    <a:pt x="0" y="0"/>
                  </a:moveTo>
                  <a:lnTo>
                    <a:pt x="608037" y="0"/>
                  </a:lnTo>
                  <a:lnTo>
                    <a:pt x="608037" y="608037"/>
                  </a:lnTo>
                  <a:lnTo>
                    <a:pt x="0" y="608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57" name="Group 57"/>
            <p:cNvGrpSpPr/>
            <p:nvPr/>
          </p:nvGrpSpPr>
          <p:grpSpPr>
            <a:xfrm>
              <a:off x="1370572" y="0"/>
              <a:ext cx="744215" cy="744215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48265" tIns="48265" rIns="48265" bIns="48265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1438661" y="68089"/>
              <a:ext cx="608037" cy="608037"/>
            </a:xfrm>
            <a:custGeom>
              <a:avLst/>
              <a:gdLst/>
              <a:ahLst/>
              <a:cxnLst/>
              <a:rect l="l" t="t" r="r" b="b"/>
              <a:pathLst>
                <a:path w="608037" h="608037">
                  <a:moveTo>
                    <a:pt x="0" y="0"/>
                  </a:moveTo>
                  <a:lnTo>
                    <a:pt x="608037" y="0"/>
                  </a:lnTo>
                  <a:lnTo>
                    <a:pt x="608037" y="608037"/>
                  </a:lnTo>
                  <a:lnTo>
                    <a:pt x="0" y="608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1" name="Group 61"/>
            <p:cNvGrpSpPr/>
            <p:nvPr/>
          </p:nvGrpSpPr>
          <p:grpSpPr>
            <a:xfrm>
              <a:off x="0" y="2312145"/>
              <a:ext cx="785467" cy="785467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71863" y="2384009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1" y="0"/>
                  </a:lnTo>
                  <a:lnTo>
                    <a:pt x="641741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5" name="Group 65"/>
            <p:cNvGrpSpPr/>
            <p:nvPr/>
          </p:nvGrpSpPr>
          <p:grpSpPr>
            <a:xfrm>
              <a:off x="891503" y="2312145"/>
              <a:ext cx="785467" cy="785467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963366" y="2384009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0" y="0"/>
                  </a:lnTo>
                  <a:lnTo>
                    <a:pt x="641740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69" name="Group 69"/>
            <p:cNvGrpSpPr/>
            <p:nvPr/>
          </p:nvGrpSpPr>
          <p:grpSpPr>
            <a:xfrm>
              <a:off x="1802667" y="2312145"/>
              <a:ext cx="785467" cy="785467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1874530" y="2384009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0" y="0"/>
                  </a:lnTo>
                  <a:lnTo>
                    <a:pt x="641740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73" name="Group 73"/>
            <p:cNvGrpSpPr/>
            <p:nvPr/>
          </p:nvGrpSpPr>
          <p:grpSpPr>
            <a:xfrm>
              <a:off x="2699891" y="2312145"/>
              <a:ext cx="785467" cy="785467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75" name="TextBox 7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76" name="Freeform 76"/>
            <p:cNvSpPr/>
            <p:nvPr/>
          </p:nvSpPr>
          <p:spPr>
            <a:xfrm>
              <a:off x="2771755" y="2384009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0" y="0"/>
                  </a:lnTo>
                  <a:lnTo>
                    <a:pt x="641740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77" name="Group 77"/>
            <p:cNvGrpSpPr/>
            <p:nvPr/>
          </p:nvGrpSpPr>
          <p:grpSpPr>
            <a:xfrm>
              <a:off x="425353" y="3484461"/>
              <a:ext cx="785467" cy="785467"/>
              <a:chOff x="0" y="0"/>
              <a:chExt cx="812800" cy="8128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79" name="TextBox 79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80" name="Freeform 80"/>
            <p:cNvSpPr/>
            <p:nvPr/>
          </p:nvSpPr>
          <p:spPr>
            <a:xfrm>
              <a:off x="497216" y="3556324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1" y="0"/>
                  </a:lnTo>
                  <a:lnTo>
                    <a:pt x="641741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81" name="Group 81"/>
            <p:cNvGrpSpPr/>
            <p:nvPr/>
          </p:nvGrpSpPr>
          <p:grpSpPr>
            <a:xfrm>
              <a:off x="1329320" y="3484461"/>
              <a:ext cx="785467" cy="785467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83" name="TextBox 8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84" name="Freeform 84"/>
            <p:cNvSpPr/>
            <p:nvPr/>
          </p:nvSpPr>
          <p:spPr>
            <a:xfrm>
              <a:off x="1401183" y="3556324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0" y="0"/>
                  </a:lnTo>
                  <a:lnTo>
                    <a:pt x="641740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85" name="Group 85"/>
            <p:cNvGrpSpPr/>
            <p:nvPr/>
          </p:nvGrpSpPr>
          <p:grpSpPr>
            <a:xfrm>
              <a:off x="2277356" y="3484461"/>
              <a:ext cx="785467" cy="785467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87" name="TextBox 8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88" name="Freeform 88"/>
            <p:cNvSpPr/>
            <p:nvPr/>
          </p:nvSpPr>
          <p:spPr>
            <a:xfrm>
              <a:off x="2349219" y="3556324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1" y="0"/>
                  </a:lnTo>
                  <a:lnTo>
                    <a:pt x="641741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89" name="Group 89"/>
            <p:cNvGrpSpPr/>
            <p:nvPr/>
          </p:nvGrpSpPr>
          <p:grpSpPr>
            <a:xfrm>
              <a:off x="3181323" y="3484461"/>
              <a:ext cx="785467" cy="785467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476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91" name="TextBox 9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941" tIns="50941" rIns="50941" bIns="50941" rtlCol="0" anchor="ctr"/>
              <a:lstStyle/>
              <a:p>
                <a:pPr algn="ctr">
                  <a:lnSpc>
                    <a:spcPts val="1700"/>
                  </a:lnSpc>
                </a:pPr>
                <a:endParaRPr/>
              </a:p>
            </p:txBody>
          </p:sp>
        </p:grpSp>
        <p:sp>
          <p:nvSpPr>
            <p:cNvPr id="92" name="Freeform 92"/>
            <p:cNvSpPr/>
            <p:nvPr/>
          </p:nvSpPr>
          <p:spPr>
            <a:xfrm>
              <a:off x="3253186" y="3556324"/>
              <a:ext cx="641740" cy="641740"/>
            </a:xfrm>
            <a:custGeom>
              <a:avLst/>
              <a:gdLst/>
              <a:ahLst/>
              <a:cxnLst/>
              <a:rect l="l" t="t" r="r" b="b"/>
              <a:pathLst>
                <a:path w="641740" h="641740">
                  <a:moveTo>
                    <a:pt x="0" y="0"/>
                  </a:moveTo>
                  <a:lnTo>
                    <a:pt x="641741" y="0"/>
                  </a:lnTo>
                  <a:lnTo>
                    <a:pt x="641741" y="641740"/>
                  </a:lnTo>
                  <a:lnTo>
                    <a:pt x="0" y="64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9758" y="299125"/>
            <a:ext cx="1717235" cy="856332"/>
          </a:xfrm>
          <a:custGeom>
            <a:avLst/>
            <a:gdLst/>
            <a:ahLst/>
            <a:cxnLst/>
            <a:rect l="l" t="t" r="r" b="b"/>
            <a:pathLst>
              <a:path w="1717235" h="856332">
                <a:moveTo>
                  <a:pt x="0" y="0"/>
                </a:moveTo>
                <a:lnTo>
                  <a:pt x="1717235" y="0"/>
                </a:lnTo>
                <a:lnTo>
                  <a:pt x="1717235" y="856331"/>
                </a:lnTo>
                <a:lnTo>
                  <a:pt x="0" y="8563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381" b="-55152"/>
            </a:stretch>
          </a:blipFill>
        </p:spPr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925387" y="1555299"/>
          <a:ext cx="5866837" cy="8067680"/>
        </p:xfrm>
        <a:graphic>
          <a:graphicData uri="http://schemas.openxmlformats.org/drawingml/2006/table">
            <a:tbl>
              <a:tblPr/>
              <a:tblGrid>
                <a:gridCol w="1102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1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4011">
                <a:tc gridSpan="4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17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GEN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JUMLAH MITRA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BV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RUPIAH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50.000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3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8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32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800.000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1.600.000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7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128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3.200.000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8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256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6.400.000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9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512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12.800.000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1.024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25.575.000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11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2.046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51.150.000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4.096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102.400.000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1925386" y="774455"/>
            <a:ext cx="12476414" cy="381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SIMULASI BONUS GENERASI SPONSORING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9630849" y="1590468"/>
          <a:ext cx="6378909" cy="8067680"/>
        </p:xfrm>
        <a:graphic>
          <a:graphicData uri="http://schemas.openxmlformats.org/drawingml/2006/table">
            <a:tbl>
              <a:tblPr/>
              <a:tblGrid>
                <a:gridCol w="1101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5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1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4011">
                <a:tc gridSpan="4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 dirty="0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4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SIMULASI DUPLIKASI SPONSORING 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217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GEN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JUMLAH MITRA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BV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RUPIAH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3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1.600.000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256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6.400.000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1024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25.600.000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4.096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102.400.000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7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16.384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409.600.000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8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65.536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1.638.400.000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9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262.144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6.553.600.000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1.048.576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26.214.400.000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11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4.194.304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104.857.600.000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16791"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12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16.777.216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2.5</a:t>
                      </a:r>
                      <a:endParaRPr lang="en-US" sz="110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99"/>
                        </a:lnSpc>
                        <a:defRPr/>
                      </a:pPr>
                      <a:r>
                        <a:rPr lang="en-US" sz="1899" dirty="0">
                          <a:solidFill>
                            <a:srgbClr val="000000"/>
                          </a:solidFill>
                          <a:latin typeface="Gotham"/>
                          <a:ea typeface="Gotham"/>
                          <a:cs typeface="Gotham"/>
                          <a:sym typeface="Gotham"/>
                        </a:rPr>
                        <a:t>419.430.400.000</a:t>
                      </a:r>
                      <a:endParaRPr lang="en-US" sz="1100" dirty="0"/>
                    </a:p>
                  </a:txBody>
                  <a:tcPr marL="47625" marR="47625" marT="47625" marB="47625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13422C2-E40D-E647-E965-AE5C55BC26CD}"/>
              </a:ext>
            </a:extLst>
          </p:cNvPr>
          <p:cNvGrpSpPr/>
          <p:nvPr/>
        </p:nvGrpSpPr>
        <p:grpSpPr>
          <a:xfrm>
            <a:off x="7216679" y="1981285"/>
            <a:ext cx="563550" cy="563550"/>
            <a:chOff x="7216679" y="1981285"/>
            <a:chExt cx="563550" cy="563550"/>
          </a:xfrm>
        </p:grpSpPr>
        <p:grpSp>
          <p:nvGrpSpPr>
            <p:cNvPr id="14" name="Group 14"/>
            <p:cNvGrpSpPr/>
            <p:nvPr/>
          </p:nvGrpSpPr>
          <p:grpSpPr>
            <a:xfrm>
              <a:off x="7216679" y="1981285"/>
              <a:ext cx="563550" cy="56355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BD5E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7374968" y="2143695"/>
              <a:ext cx="246971" cy="239870"/>
            </a:xfrm>
            <a:custGeom>
              <a:avLst/>
              <a:gdLst/>
              <a:ahLst/>
              <a:cxnLst/>
              <a:rect l="l" t="t" r="r" b="b"/>
              <a:pathLst>
                <a:path w="246971" h="239870">
                  <a:moveTo>
                    <a:pt x="0" y="0"/>
                  </a:moveTo>
                  <a:lnTo>
                    <a:pt x="246971" y="0"/>
                  </a:lnTo>
                  <a:lnTo>
                    <a:pt x="246971" y="239870"/>
                  </a:lnTo>
                  <a:lnTo>
                    <a:pt x="0" y="239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CBCD56-29C3-A2BC-1C24-FA7CE00F978E}"/>
              </a:ext>
            </a:extLst>
          </p:cNvPr>
          <p:cNvGrpSpPr/>
          <p:nvPr/>
        </p:nvGrpSpPr>
        <p:grpSpPr>
          <a:xfrm>
            <a:off x="7216679" y="3627028"/>
            <a:ext cx="563550" cy="563550"/>
            <a:chOff x="7216679" y="3627028"/>
            <a:chExt cx="563550" cy="563550"/>
          </a:xfrm>
        </p:grpSpPr>
        <p:grpSp>
          <p:nvGrpSpPr>
            <p:cNvPr id="17" name="Group 17"/>
            <p:cNvGrpSpPr/>
            <p:nvPr/>
          </p:nvGrpSpPr>
          <p:grpSpPr>
            <a:xfrm>
              <a:off x="7216679" y="3627028"/>
              <a:ext cx="563550" cy="56355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7BD5E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7374968" y="3789438"/>
              <a:ext cx="246971" cy="239870"/>
            </a:xfrm>
            <a:custGeom>
              <a:avLst/>
              <a:gdLst/>
              <a:ahLst/>
              <a:cxnLst/>
              <a:rect l="l" t="t" r="r" b="b"/>
              <a:pathLst>
                <a:path w="246971" h="239870">
                  <a:moveTo>
                    <a:pt x="0" y="0"/>
                  </a:moveTo>
                  <a:lnTo>
                    <a:pt x="246971" y="0"/>
                  </a:lnTo>
                  <a:lnTo>
                    <a:pt x="246971" y="239870"/>
                  </a:lnTo>
                  <a:lnTo>
                    <a:pt x="0" y="239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7374968" y="6298670"/>
            <a:ext cx="246971" cy="239870"/>
          </a:xfrm>
          <a:custGeom>
            <a:avLst/>
            <a:gdLst/>
            <a:ahLst/>
            <a:cxnLst/>
            <a:rect l="l" t="t" r="r" b="b"/>
            <a:pathLst>
              <a:path w="246971" h="239870">
                <a:moveTo>
                  <a:pt x="0" y="0"/>
                </a:moveTo>
                <a:lnTo>
                  <a:pt x="246971" y="0"/>
                </a:lnTo>
                <a:lnTo>
                  <a:pt x="246971" y="239871"/>
                </a:lnTo>
                <a:lnTo>
                  <a:pt x="0" y="23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216679" y="549719"/>
            <a:ext cx="8070880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POIN</a:t>
            </a:r>
            <a:r>
              <a:rPr lang="en-US" sz="6999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PERINGKAT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151704" y="2057637"/>
            <a:ext cx="7923734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BERLAKU BAGI YANG BERGABUNG PAKET PRA MEMBER (50 BV) ATAU PAKET BASIC (150 BV) HARUS MELAKUKAN AKTIVASI PLAN B, DAN SETERUSNYA.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51704" y="3582775"/>
            <a:ext cx="7923734" cy="27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JIKA TIDAK MELAKUKAN AKTIVASI PLAN B UNTUK ID PERTAMA DALAM WAKTU 90 HARI SETELAH BERGABUNG MAKA POIN PERINGKAT YANG SUDAH TERAKUMULASI AKAN RESET NOL. UNTUK ID KEDUA (BAYANGAN) DAN ID KE 3 (BAYANGAN) POIN PERINGKAT YANG TERAKUMULASI AKAN RESET NOL SETELAH 150 HARI BERGABUNG.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4787324" y="5111309"/>
            <a:ext cx="8713352" cy="24322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62"/>
              </a:lnSpc>
            </a:pPr>
            <a:r>
              <a:rPr lang="en-US" sz="17762" b="1" dirty="0">
                <a:solidFill>
                  <a:srgbClr val="FCFDFF"/>
                </a:solidFill>
                <a:latin typeface="Arimo Bold"/>
                <a:ea typeface="Arimo Bold"/>
                <a:cs typeface="Arimo Bold"/>
                <a:sym typeface="Arimo Bold"/>
              </a:rPr>
              <a:t>PLAN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49158" y="1409889"/>
            <a:ext cx="9473996" cy="121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Berlaku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khusus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untuk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join Paket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Pra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Member dan Paket Basic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harus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melakukan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aktivasi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Plan B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dengan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melakukan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pembelanjan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1X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seumur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hidup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sebesar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150 BV.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149158" y="2929957"/>
            <a:ext cx="9314525" cy="807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Setiap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aktivasi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Plan B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mendapatkan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tambahan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1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Poin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Kepemimpinan</a:t>
            </a:r>
            <a:endParaRPr lang="en-US" sz="2328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149158" y="4042392"/>
            <a:ext cx="9473996" cy="326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BONUS AKUMULASI :</a:t>
            </a: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1. BONUS PASANGAN - (HARIAN)</a:t>
            </a: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2. BONUS PERINGKAT – (SAAT TERCAPAI)</a:t>
            </a:r>
          </a:p>
          <a:p>
            <a:pPr algn="l">
              <a:lnSpc>
                <a:spcPts val="3259"/>
              </a:lnSpc>
            </a:pPr>
            <a:endParaRPr lang="en-US" sz="2328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BONUS AKTIF :</a:t>
            </a: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3. DANA MOBIL DAN RUMAH – (BULANAN)</a:t>
            </a: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4. BONUS GLOBAL – (AKHIR TAHUN)</a:t>
            </a:r>
          </a:p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5. BONUS KEPEMIMPINAN – (BULANAN)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49158" y="7612277"/>
            <a:ext cx="9314525" cy="121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(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Syarat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untuk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mendapatkan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bonus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aktif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harus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melakukan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akumulasi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pembelanjaan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pribadi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minimal 25 BV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dibulan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328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tersebut</a:t>
            </a:r>
            <a:r>
              <a:rPr lang="en-US" sz="2328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7674" y="3596928"/>
            <a:ext cx="7987915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pasangan</a:t>
            </a: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dari</a:t>
            </a: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setiap</a:t>
            </a: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mitra</a:t>
            </a: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anda</a:t>
            </a: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yang </a:t>
            </a: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melakukan</a:t>
            </a: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AKTIVASI PLAN B kiri dan </a:t>
            </a: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kanan</a:t>
            </a:r>
            <a:endParaRPr lang="en-US" sz="25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just">
              <a:lnSpc>
                <a:spcPts val="3500"/>
              </a:lnSpc>
              <a:spcBef>
                <a:spcPct val="0"/>
              </a:spcBef>
            </a:pPr>
            <a:endParaRPr lang="en-US" sz="25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1 Pasang = 7.5 BV (75.000)</a:t>
            </a:r>
          </a:p>
          <a:p>
            <a:pPr marL="539753" lvl="1" indent="-269876" algn="just">
              <a:lnSpc>
                <a:spcPts val="3500"/>
              </a:lnSpc>
              <a:buFont typeface="Arial"/>
              <a:buChar char="•"/>
            </a:pPr>
            <a:r>
              <a:rPr lang="en-US" sz="25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Tanpa</a:t>
            </a:r>
            <a:r>
              <a:rPr lang="en-US" sz="25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Batas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97674" y="2515421"/>
            <a:ext cx="9035665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BONUS </a:t>
            </a:r>
            <a:r>
              <a:rPr lang="en-US" sz="6999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PASANGAN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11364079" y="5051799"/>
            <a:ext cx="2191572" cy="1095427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 flipV="1">
            <a:off x="13555651" y="5051799"/>
            <a:ext cx="2156214" cy="1095427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721237-0609-964E-0197-88EBFFFD93C6}"/>
              </a:ext>
            </a:extLst>
          </p:cNvPr>
          <p:cNvGrpSpPr/>
          <p:nvPr/>
        </p:nvGrpSpPr>
        <p:grpSpPr>
          <a:xfrm>
            <a:off x="14577159" y="5218012"/>
            <a:ext cx="2195134" cy="3050071"/>
            <a:chOff x="14577159" y="5218012"/>
            <a:chExt cx="2195134" cy="3050071"/>
          </a:xfrm>
        </p:grpSpPr>
        <p:grpSp>
          <p:nvGrpSpPr>
            <p:cNvPr id="13" name="Group 13"/>
            <p:cNvGrpSpPr/>
            <p:nvPr/>
          </p:nvGrpSpPr>
          <p:grpSpPr>
            <a:xfrm>
              <a:off x="14577159" y="6076511"/>
              <a:ext cx="2191572" cy="219157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MITRA KANAN AKTIVASI PLAN B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4651436" y="6147226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7" y="0"/>
                  </a:lnTo>
                  <a:lnTo>
                    <a:pt x="2120857" y="2120857"/>
                  </a:lnTo>
                  <a:lnTo>
                    <a:pt x="0" y="2120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5267827" y="5218012"/>
              <a:ext cx="745192" cy="1293175"/>
            </a:xfrm>
            <a:custGeom>
              <a:avLst/>
              <a:gdLst/>
              <a:ahLst/>
              <a:cxnLst/>
              <a:rect l="l" t="t" r="r" b="b"/>
              <a:pathLst>
                <a:path w="745192" h="1293175">
                  <a:moveTo>
                    <a:pt x="0" y="0"/>
                  </a:moveTo>
                  <a:lnTo>
                    <a:pt x="745192" y="0"/>
                  </a:lnTo>
                  <a:lnTo>
                    <a:pt x="745192" y="1293175"/>
                  </a:lnTo>
                  <a:lnTo>
                    <a:pt x="0" y="129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337EE9-D678-BD1A-B70C-6D27455D905A}"/>
              </a:ext>
            </a:extLst>
          </p:cNvPr>
          <p:cNvGrpSpPr/>
          <p:nvPr/>
        </p:nvGrpSpPr>
        <p:grpSpPr>
          <a:xfrm>
            <a:off x="10268293" y="5218012"/>
            <a:ext cx="2191572" cy="3120786"/>
            <a:chOff x="10268293" y="5218012"/>
            <a:chExt cx="2191572" cy="3120786"/>
          </a:xfrm>
        </p:grpSpPr>
        <p:grpSp>
          <p:nvGrpSpPr>
            <p:cNvPr id="8" name="Group 8"/>
            <p:cNvGrpSpPr/>
            <p:nvPr/>
          </p:nvGrpSpPr>
          <p:grpSpPr>
            <a:xfrm>
              <a:off x="10268293" y="6147226"/>
              <a:ext cx="2191572" cy="2191572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MITRA KIRI AKTIVASI PLAN B</a:t>
                </a: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0303651" y="6147226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6" y="0"/>
                  </a:lnTo>
                  <a:lnTo>
                    <a:pt x="2120856" y="2120857"/>
                  </a:lnTo>
                  <a:lnTo>
                    <a:pt x="0" y="2120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0991483" y="5218012"/>
              <a:ext cx="745192" cy="1293175"/>
            </a:xfrm>
            <a:custGeom>
              <a:avLst/>
              <a:gdLst/>
              <a:ahLst/>
              <a:cxnLst/>
              <a:rect l="l" t="t" r="r" b="b"/>
              <a:pathLst>
                <a:path w="745192" h="1293175">
                  <a:moveTo>
                    <a:pt x="0" y="0"/>
                  </a:moveTo>
                  <a:lnTo>
                    <a:pt x="745192" y="0"/>
                  </a:lnTo>
                  <a:lnTo>
                    <a:pt x="745192" y="1293175"/>
                  </a:lnTo>
                  <a:lnTo>
                    <a:pt x="0" y="129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07D8F8C-CAA8-0F54-87EF-82E4BBA20E9C}"/>
              </a:ext>
            </a:extLst>
          </p:cNvPr>
          <p:cNvGrpSpPr/>
          <p:nvPr/>
        </p:nvGrpSpPr>
        <p:grpSpPr>
          <a:xfrm>
            <a:off x="12459865" y="2410646"/>
            <a:ext cx="2191572" cy="2641153"/>
            <a:chOff x="12459865" y="2410646"/>
            <a:chExt cx="2191572" cy="2641153"/>
          </a:xfrm>
        </p:grpSpPr>
        <p:grpSp>
          <p:nvGrpSpPr>
            <p:cNvPr id="4" name="Group 4"/>
            <p:cNvGrpSpPr/>
            <p:nvPr/>
          </p:nvGrpSpPr>
          <p:grpSpPr>
            <a:xfrm>
              <a:off x="12459865" y="2860227"/>
              <a:ext cx="2191572" cy="2191572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2495222" y="2860227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7" y="0"/>
                  </a:lnTo>
                  <a:lnTo>
                    <a:pt x="2120857" y="2120857"/>
                  </a:lnTo>
                  <a:lnTo>
                    <a:pt x="0" y="2120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3183054" y="2410646"/>
              <a:ext cx="745192" cy="1293175"/>
            </a:xfrm>
            <a:custGeom>
              <a:avLst/>
              <a:gdLst/>
              <a:ahLst/>
              <a:cxnLst/>
              <a:rect l="l" t="t" r="r" b="b"/>
              <a:pathLst>
                <a:path w="745192" h="1293175">
                  <a:moveTo>
                    <a:pt x="0" y="0"/>
                  </a:moveTo>
                  <a:lnTo>
                    <a:pt x="745193" y="0"/>
                  </a:lnTo>
                  <a:lnTo>
                    <a:pt x="745193" y="1293175"/>
                  </a:lnTo>
                  <a:lnTo>
                    <a:pt x="0" y="129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1986425" y="7644195"/>
            <a:ext cx="3138452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7.5 BV</a:t>
            </a:r>
          </a:p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( IDR. 75.000 )</a:t>
            </a:r>
          </a:p>
          <a:p>
            <a:pPr algn="ctr">
              <a:lnSpc>
                <a:spcPts val="324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PERPASANG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7674" y="2098384"/>
            <a:ext cx="6415375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BONUS </a:t>
            </a:r>
            <a:r>
              <a:rPr lang="en-US" sz="6999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PERINGKAT </a:t>
            </a:r>
            <a:r>
              <a:rPr lang="en-US" sz="699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25%</a:t>
            </a:r>
          </a:p>
        </p:txBody>
      </p:sp>
      <p:sp>
        <p:nvSpPr>
          <p:cNvPr id="7" name="AutoShape 7"/>
          <p:cNvSpPr/>
          <p:nvPr/>
        </p:nvSpPr>
        <p:spPr>
          <a:xfrm flipV="1">
            <a:off x="10347936" y="3186904"/>
            <a:ext cx="436362" cy="626"/>
          </a:xfrm>
          <a:prstGeom prst="line">
            <a:avLst/>
          </a:prstGeom>
          <a:ln w="38100" cap="flat">
            <a:solidFill>
              <a:srgbClr val="1264AB">
                <a:alpha val="34902"/>
              </a:srgbClr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7316766" y="2504918"/>
            <a:ext cx="1292047" cy="202737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1A060BB-9C06-3CA2-82E3-6FDFA3AD0B4E}"/>
              </a:ext>
            </a:extLst>
          </p:cNvPr>
          <p:cNvGrpSpPr/>
          <p:nvPr/>
        </p:nvGrpSpPr>
        <p:grpSpPr>
          <a:xfrm>
            <a:off x="6836891" y="2707655"/>
            <a:ext cx="959750" cy="959750"/>
            <a:chOff x="6836891" y="2707655"/>
            <a:chExt cx="959750" cy="959750"/>
          </a:xfrm>
        </p:grpSpPr>
        <p:grpSp>
          <p:nvGrpSpPr>
            <p:cNvPr id="8" name="Group 8"/>
            <p:cNvGrpSpPr/>
            <p:nvPr/>
          </p:nvGrpSpPr>
          <p:grpSpPr>
            <a:xfrm>
              <a:off x="6836891" y="2707655"/>
              <a:ext cx="959750" cy="95975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30</a:t>
                </a: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854570" y="2707655"/>
              <a:ext cx="924392" cy="924392"/>
            </a:xfrm>
            <a:custGeom>
              <a:avLst/>
              <a:gdLst/>
              <a:ahLst/>
              <a:cxnLst/>
              <a:rect l="l" t="t" r="r" b="b"/>
              <a:pathLst>
                <a:path w="924392" h="924392">
                  <a:moveTo>
                    <a:pt x="0" y="0"/>
                  </a:moveTo>
                  <a:lnTo>
                    <a:pt x="924392" y="0"/>
                  </a:lnTo>
                  <a:lnTo>
                    <a:pt x="924392" y="924392"/>
                  </a:lnTo>
                  <a:lnTo>
                    <a:pt x="0" y="924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C05E933-A49F-B83F-23A9-8F5BCE40E84A}"/>
              </a:ext>
            </a:extLst>
          </p:cNvPr>
          <p:cNvGrpSpPr/>
          <p:nvPr/>
        </p:nvGrpSpPr>
        <p:grpSpPr>
          <a:xfrm>
            <a:off x="9388187" y="2707655"/>
            <a:ext cx="992548" cy="959750"/>
            <a:chOff x="9388187" y="2707655"/>
            <a:chExt cx="992548" cy="959750"/>
          </a:xfrm>
        </p:grpSpPr>
        <p:grpSp>
          <p:nvGrpSpPr>
            <p:cNvPr id="13" name="Group 13"/>
            <p:cNvGrpSpPr/>
            <p:nvPr/>
          </p:nvGrpSpPr>
          <p:grpSpPr>
            <a:xfrm>
              <a:off x="9388187" y="2707655"/>
              <a:ext cx="959750" cy="95975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30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9420985" y="2707655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7" name="AutoShape 17"/>
          <p:cNvSpPr/>
          <p:nvPr/>
        </p:nvSpPr>
        <p:spPr>
          <a:xfrm flipH="1" flipV="1">
            <a:off x="8608813" y="2504918"/>
            <a:ext cx="1292047" cy="202737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BC5F307-C455-89C9-AD76-71ED3F11204E}"/>
              </a:ext>
            </a:extLst>
          </p:cNvPr>
          <p:cNvGrpSpPr/>
          <p:nvPr/>
        </p:nvGrpSpPr>
        <p:grpSpPr>
          <a:xfrm>
            <a:off x="7763974" y="448146"/>
            <a:ext cx="1689677" cy="2056772"/>
            <a:chOff x="7763974" y="448146"/>
            <a:chExt cx="1689677" cy="2056772"/>
          </a:xfrm>
        </p:grpSpPr>
        <p:grpSp>
          <p:nvGrpSpPr>
            <p:cNvPr id="3" name="Group 3"/>
            <p:cNvGrpSpPr/>
            <p:nvPr/>
          </p:nvGrpSpPr>
          <p:grpSpPr>
            <a:xfrm>
              <a:off x="7763974" y="815241"/>
              <a:ext cx="1689677" cy="1689677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7791235" y="815241"/>
              <a:ext cx="1635157" cy="1635157"/>
            </a:xfrm>
            <a:custGeom>
              <a:avLst/>
              <a:gdLst/>
              <a:ahLst/>
              <a:cxnLst/>
              <a:rect l="l" t="t" r="r" b="b"/>
              <a:pathLst>
                <a:path w="1635157" h="1635157">
                  <a:moveTo>
                    <a:pt x="0" y="0"/>
                  </a:moveTo>
                  <a:lnTo>
                    <a:pt x="1635156" y="0"/>
                  </a:lnTo>
                  <a:lnTo>
                    <a:pt x="1635156" y="1635156"/>
                  </a:lnTo>
                  <a:lnTo>
                    <a:pt x="0" y="1635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10268" y="448146"/>
              <a:ext cx="597090" cy="1036164"/>
            </a:xfrm>
            <a:custGeom>
              <a:avLst/>
              <a:gdLst/>
              <a:ahLst/>
              <a:cxnLst/>
              <a:rect l="l" t="t" r="r" b="b"/>
              <a:pathLst>
                <a:path w="597090" h="1036164">
                  <a:moveTo>
                    <a:pt x="0" y="0"/>
                  </a:moveTo>
                  <a:lnTo>
                    <a:pt x="597090" y="0"/>
                  </a:lnTo>
                  <a:lnTo>
                    <a:pt x="597090" y="1036164"/>
                  </a:lnTo>
                  <a:lnTo>
                    <a:pt x="0" y="1036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D55F46B-83BE-66FD-B820-2BE7FC7D966D}"/>
              </a:ext>
            </a:extLst>
          </p:cNvPr>
          <p:cNvGrpSpPr/>
          <p:nvPr/>
        </p:nvGrpSpPr>
        <p:grpSpPr>
          <a:xfrm>
            <a:off x="6836891" y="3772179"/>
            <a:ext cx="959750" cy="959750"/>
            <a:chOff x="6836891" y="3772179"/>
            <a:chExt cx="959750" cy="959750"/>
          </a:xfrm>
        </p:grpSpPr>
        <p:grpSp>
          <p:nvGrpSpPr>
            <p:cNvPr id="24" name="Group 24"/>
            <p:cNvGrpSpPr/>
            <p:nvPr/>
          </p:nvGrpSpPr>
          <p:grpSpPr>
            <a:xfrm>
              <a:off x="6836891" y="3772179"/>
              <a:ext cx="959750" cy="95975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150</a:t>
                </a:r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836891" y="377217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8" name="AutoShape 28"/>
          <p:cNvSpPr/>
          <p:nvPr/>
        </p:nvSpPr>
        <p:spPr>
          <a:xfrm>
            <a:off x="7316766" y="3632047"/>
            <a:ext cx="0" cy="140133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2829D9C-9B20-A472-6A2C-49F8DC252E77}"/>
              </a:ext>
            </a:extLst>
          </p:cNvPr>
          <p:cNvGrpSpPr/>
          <p:nvPr/>
        </p:nvGrpSpPr>
        <p:grpSpPr>
          <a:xfrm>
            <a:off x="9420985" y="3667404"/>
            <a:ext cx="965156" cy="1064525"/>
            <a:chOff x="9420985" y="3667404"/>
            <a:chExt cx="965156" cy="1064525"/>
          </a:xfrm>
        </p:grpSpPr>
        <p:grpSp>
          <p:nvGrpSpPr>
            <p:cNvPr id="20" name="Group 20"/>
            <p:cNvGrpSpPr/>
            <p:nvPr/>
          </p:nvGrpSpPr>
          <p:grpSpPr>
            <a:xfrm>
              <a:off x="9420985" y="3772179"/>
              <a:ext cx="959750" cy="95975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150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9426391" y="377217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9" name="AutoShape 29"/>
            <p:cNvSpPr/>
            <p:nvPr/>
          </p:nvSpPr>
          <p:spPr>
            <a:xfrm>
              <a:off x="9900860" y="3667404"/>
              <a:ext cx="0" cy="104775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6824787-2496-E445-AAE2-0179A3EB991E}"/>
              </a:ext>
            </a:extLst>
          </p:cNvPr>
          <p:cNvGrpSpPr/>
          <p:nvPr/>
        </p:nvGrpSpPr>
        <p:grpSpPr>
          <a:xfrm>
            <a:off x="6831485" y="4770029"/>
            <a:ext cx="3566929" cy="997850"/>
            <a:chOff x="6831485" y="4770029"/>
            <a:chExt cx="3566929" cy="997850"/>
          </a:xfrm>
        </p:grpSpPr>
        <p:grpSp>
          <p:nvGrpSpPr>
            <p:cNvPr id="30" name="Group 30"/>
            <p:cNvGrpSpPr/>
            <p:nvPr/>
          </p:nvGrpSpPr>
          <p:grpSpPr>
            <a:xfrm>
              <a:off x="9415579" y="4808129"/>
              <a:ext cx="959750" cy="959750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r>
                  <a:rPr lang="en-US" sz="2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500</a:t>
                </a:r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9438664" y="477002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35" name="Group 35"/>
            <p:cNvGrpSpPr/>
            <p:nvPr/>
          </p:nvGrpSpPr>
          <p:grpSpPr>
            <a:xfrm>
              <a:off x="6831485" y="4808129"/>
              <a:ext cx="959750" cy="95975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r>
                  <a:rPr lang="en-US" sz="2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500</a:t>
                </a:r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6854570" y="477002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49" y="0"/>
                  </a:lnTo>
                  <a:lnTo>
                    <a:pt x="959749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ADE934E-EE52-3AA1-F48E-53C59AB1534A}"/>
              </a:ext>
            </a:extLst>
          </p:cNvPr>
          <p:cNvGrpSpPr/>
          <p:nvPr/>
        </p:nvGrpSpPr>
        <p:grpSpPr>
          <a:xfrm>
            <a:off x="6854570" y="5844079"/>
            <a:ext cx="3549250" cy="997850"/>
            <a:chOff x="6854570" y="5844079"/>
            <a:chExt cx="3549250" cy="997850"/>
          </a:xfrm>
        </p:grpSpPr>
        <p:grpSp>
          <p:nvGrpSpPr>
            <p:cNvPr id="41" name="Group 41"/>
            <p:cNvGrpSpPr/>
            <p:nvPr/>
          </p:nvGrpSpPr>
          <p:grpSpPr>
            <a:xfrm>
              <a:off x="9438664" y="5882179"/>
              <a:ext cx="959750" cy="959750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1500</a:t>
                </a:r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9444070" y="588217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45" name="Group 45"/>
            <p:cNvGrpSpPr/>
            <p:nvPr/>
          </p:nvGrpSpPr>
          <p:grpSpPr>
            <a:xfrm>
              <a:off x="6854570" y="5882179"/>
              <a:ext cx="959750" cy="959750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1500</a:t>
                </a:r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6854570" y="584407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49" y="0"/>
                  </a:lnTo>
                  <a:lnTo>
                    <a:pt x="959749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FA81855-EE3D-3760-07CC-E49B8A16D5CA}"/>
              </a:ext>
            </a:extLst>
          </p:cNvPr>
          <p:cNvGrpSpPr/>
          <p:nvPr/>
        </p:nvGrpSpPr>
        <p:grpSpPr>
          <a:xfrm>
            <a:off x="6819212" y="6882534"/>
            <a:ext cx="3594189" cy="1014394"/>
            <a:chOff x="6819212" y="6882534"/>
            <a:chExt cx="3594189" cy="1014394"/>
          </a:xfrm>
        </p:grpSpPr>
        <p:grpSp>
          <p:nvGrpSpPr>
            <p:cNvPr id="49" name="Group 49"/>
            <p:cNvGrpSpPr/>
            <p:nvPr/>
          </p:nvGrpSpPr>
          <p:grpSpPr>
            <a:xfrm>
              <a:off x="9438664" y="6918128"/>
              <a:ext cx="959750" cy="959750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 EM</a:t>
                </a:r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9453651" y="6937178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53" name="Group 53"/>
            <p:cNvGrpSpPr/>
            <p:nvPr/>
          </p:nvGrpSpPr>
          <p:grpSpPr>
            <a:xfrm>
              <a:off x="6854570" y="6918128"/>
              <a:ext cx="959750" cy="959750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 EM</a:t>
                </a:r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6819212" y="688253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624B6FA-71B2-C552-B4F9-38ED32C4D1C4}"/>
              </a:ext>
            </a:extLst>
          </p:cNvPr>
          <p:cNvGrpSpPr/>
          <p:nvPr/>
        </p:nvGrpSpPr>
        <p:grpSpPr>
          <a:xfrm>
            <a:off x="6854570" y="7982653"/>
            <a:ext cx="3543844" cy="978667"/>
            <a:chOff x="6854570" y="7982653"/>
            <a:chExt cx="3543844" cy="978667"/>
          </a:xfrm>
        </p:grpSpPr>
        <p:grpSp>
          <p:nvGrpSpPr>
            <p:cNvPr id="57" name="Group 57"/>
            <p:cNvGrpSpPr/>
            <p:nvPr/>
          </p:nvGrpSpPr>
          <p:grpSpPr>
            <a:xfrm>
              <a:off x="9438664" y="7992178"/>
              <a:ext cx="959750" cy="959750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9"/>
                  </a:lnSpc>
                </a:pPr>
                <a:r>
                  <a:rPr lang="en-US" sz="1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 PM</a:t>
                </a:r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9426391" y="800157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61" name="Group 61"/>
            <p:cNvGrpSpPr/>
            <p:nvPr/>
          </p:nvGrpSpPr>
          <p:grpSpPr>
            <a:xfrm>
              <a:off x="6854570" y="7992178"/>
              <a:ext cx="959750" cy="959750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99"/>
                  </a:lnSpc>
                </a:pPr>
                <a:r>
                  <a:rPr lang="en-US" sz="18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 PM</a:t>
                </a:r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6854570" y="7982653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49" y="0"/>
                  </a:lnTo>
                  <a:lnTo>
                    <a:pt x="959749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EC46B60-DDC6-626D-68D3-4DBC43725E7C}"/>
              </a:ext>
            </a:extLst>
          </p:cNvPr>
          <p:cNvGrpSpPr/>
          <p:nvPr/>
        </p:nvGrpSpPr>
        <p:grpSpPr>
          <a:xfrm>
            <a:off x="6854570" y="8999420"/>
            <a:ext cx="3543844" cy="988458"/>
            <a:chOff x="6854570" y="8999420"/>
            <a:chExt cx="3543844" cy="988458"/>
          </a:xfrm>
        </p:grpSpPr>
        <p:grpSp>
          <p:nvGrpSpPr>
            <p:cNvPr id="65" name="Group 65"/>
            <p:cNvGrpSpPr/>
            <p:nvPr/>
          </p:nvGrpSpPr>
          <p:grpSpPr>
            <a:xfrm>
              <a:off x="9438664" y="9028128"/>
              <a:ext cx="959750" cy="959750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 DM</a:t>
                </a:r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9420985" y="899942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69" name="Group 69"/>
            <p:cNvGrpSpPr/>
            <p:nvPr/>
          </p:nvGrpSpPr>
          <p:grpSpPr>
            <a:xfrm>
              <a:off x="6854570" y="9028128"/>
              <a:ext cx="959750" cy="959750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 DM</a:t>
                </a:r>
              </a:p>
            </p:txBody>
          </p:sp>
        </p:grpSp>
      </p:grpSp>
      <p:sp>
        <p:nvSpPr>
          <p:cNvPr id="72" name="Freeform 72"/>
          <p:cNvSpPr/>
          <p:nvPr/>
        </p:nvSpPr>
        <p:spPr>
          <a:xfrm>
            <a:off x="6854570" y="8990028"/>
            <a:ext cx="959750" cy="959750"/>
          </a:xfrm>
          <a:custGeom>
            <a:avLst/>
            <a:gdLst/>
            <a:ahLst/>
            <a:cxnLst/>
            <a:rect l="l" t="t" r="r" b="b"/>
            <a:pathLst>
              <a:path w="959750" h="959750">
                <a:moveTo>
                  <a:pt x="0" y="0"/>
                </a:moveTo>
                <a:lnTo>
                  <a:pt x="959749" y="0"/>
                </a:lnTo>
                <a:lnTo>
                  <a:pt x="959749" y="959750"/>
                </a:lnTo>
                <a:lnTo>
                  <a:pt x="0" y="959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258C957-72F3-B90D-5C4B-781AA2AD4397}"/>
              </a:ext>
            </a:extLst>
          </p:cNvPr>
          <p:cNvGrpSpPr/>
          <p:nvPr/>
        </p:nvGrpSpPr>
        <p:grpSpPr>
          <a:xfrm>
            <a:off x="10172106" y="6947330"/>
            <a:ext cx="3108705" cy="924156"/>
            <a:chOff x="10172106" y="6947330"/>
            <a:chExt cx="3108705" cy="924156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8684A8F-A942-E212-97F7-B2649E0D53F0}"/>
                </a:ext>
              </a:extLst>
            </p:cNvPr>
            <p:cNvGrpSpPr/>
            <p:nvPr/>
          </p:nvGrpSpPr>
          <p:grpSpPr>
            <a:xfrm>
              <a:off x="10172106" y="7116016"/>
              <a:ext cx="3108705" cy="586784"/>
              <a:chOff x="10172106" y="7116016"/>
              <a:chExt cx="3108705" cy="586784"/>
            </a:xfrm>
          </p:grpSpPr>
          <p:sp>
            <p:nvSpPr>
              <p:cNvPr id="40" name="AutoShape 40"/>
              <p:cNvSpPr/>
              <p:nvPr/>
            </p:nvSpPr>
            <p:spPr>
              <a:xfrm flipV="1">
                <a:off x="10172106" y="7409408"/>
                <a:ext cx="645041" cy="10389"/>
              </a:xfrm>
              <a:prstGeom prst="line">
                <a:avLst/>
              </a:prstGeom>
              <a:ln w="38100" cap="flat">
                <a:solidFill>
                  <a:srgbClr val="1264AB">
                    <a:alpha val="34902"/>
                  </a:srgbClr>
                </a:solidFill>
                <a:prstDash val="sysDash"/>
                <a:headEnd type="none" w="sm" len="sm"/>
                <a:tailEnd type="none" w="sm" len="sm"/>
              </a:ln>
            </p:spPr>
          </p:sp>
          <p:sp>
            <p:nvSpPr>
              <p:cNvPr id="79" name="Freeform 79"/>
              <p:cNvSpPr/>
              <p:nvPr/>
            </p:nvSpPr>
            <p:spPr>
              <a:xfrm>
                <a:off x="10817147" y="7116016"/>
                <a:ext cx="2463664" cy="586784"/>
              </a:xfrm>
              <a:custGeom>
                <a:avLst/>
                <a:gdLst/>
                <a:ahLst/>
                <a:cxnLst/>
                <a:rect l="l" t="t" r="r" b="b"/>
                <a:pathLst>
                  <a:path w="2463664" h="586784">
                    <a:moveTo>
                      <a:pt x="0" y="0"/>
                    </a:moveTo>
                    <a:lnTo>
                      <a:pt x="2463664" y="0"/>
                    </a:lnTo>
                    <a:lnTo>
                      <a:pt x="2463664" y="586784"/>
                    </a:lnTo>
                    <a:lnTo>
                      <a:pt x="0" y="5867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 b="-235887"/>
                </a:stretch>
              </a:blip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11276170" y="7154116"/>
                <a:ext cx="1902094" cy="4700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37"/>
                  </a:lnSpc>
                </a:pPr>
                <a:r>
                  <a:rPr lang="en-US" sz="1737" b="1">
                    <a:solidFill>
                      <a:srgbClr val="1264AB"/>
                    </a:solidFill>
                    <a:latin typeface="Arimo Bold"/>
                    <a:ea typeface="Arimo Bold"/>
                    <a:cs typeface="Arimo Bold"/>
                    <a:sym typeface="Arimo Bold"/>
                  </a:rPr>
                  <a:t>PEARL </a:t>
                </a:r>
              </a:p>
              <a:p>
                <a:pPr algn="ctr">
                  <a:lnSpc>
                    <a:spcPts val="1737"/>
                  </a:lnSpc>
                </a:pPr>
                <a:r>
                  <a:rPr lang="en-US" sz="1737" b="1">
                    <a:solidFill>
                      <a:srgbClr val="1264AB"/>
                    </a:solidFill>
                    <a:latin typeface="Arimo Bold"/>
                    <a:ea typeface="Arimo Bold"/>
                    <a:cs typeface="Arimo Bold"/>
                    <a:sym typeface="Arimo Bold"/>
                  </a:rPr>
                  <a:t>MASTER (PM)</a:t>
                </a:r>
              </a:p>
            </p:txBody>
          </p:sp>
        </p:grpSp>
        <p:sp>
          <p:nvSpPr>
            <p:cNvPr id="81" name="Freeform 81"/>
            <p:cNvSpPr/>
            <p:nvPr/>
          </p:nvSpPr>
          <p:spPr>
            <a:xfrm>
              <a:off x="10751448" y="6947330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4" y="0"/>
                  </a:lnTo>
                  <a:lnTo>
                    <a:pt x="616104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8" name="TextBox 88"/>
          <p:cNvSpPr txBox="1"/>
          <p:nvPr/>
        </p:nvSpPr>
        <p:spPr>
          <a:xfrm>
            <a:off x="520167" y="5160862"/>
            <a:ext cx="5022229" cy="379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2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Poin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Peringkat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(Plan A dan Plan B)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akan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dimasukan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kedalam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sistim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pembonusan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1 ID -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Sampai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peringkat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PRESIDENT total bonus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peringkat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Rp 2,971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Milyar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3 ID = Rp 8,913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Milyar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7725501" y="2967494"/>
            <a:ext cx="1766624" cy="5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1"/>
              </a:lnSpc>
            </a:pPr>
            <a:r>
              <a:rPr lang="en-US" sz="4231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POIN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1008814" y="1950186"/>
            <a:ext cx="2080331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r>
              <a:rPr lang="en-US" sz="2308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JENJANG </a:t>
            </a:r>
            <a:r>
              <a:rPr lang="en-US" sz="2308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PERINGKAT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4653190" y="1950186"/>
            <a:ext cx="2080331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8"/>
              </a:lnSpc>
            </a:pPr>
            <a:r>
              <a:rPr lang="en-US" sz="2308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BONUS</a:t>
            </a:r>
            <a:r>
              <a:rPr lang="en-US" sz="2308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PERINGKAT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FEB8665-B660-68C5-1B87-98CB0A6BE61D}"/>
              </a:ext>
            </a:extLst>
          </p:cNvPr>
          <p:cNvGrpSpPr/>
          <p:nvPr/>
        </p:nvGrpSpPr>
        <p:grpSpPr>
          <a:xfrm>
            <a:off x="10751448" y="2899168"/>
            <a:ext cx="2463664" cy="586784"/>
            <a:chOff x="10751448" y="2899168"/>
            <a:chExt cx="2463664" cy="586784"/>
          </a:xfrm>
        </p:grpSpPr>
        <p:sp>
          <p:nvSpPr>
            <p:cNvPr id="73" name="Freeform 73"/>
            <p:cNvSpPr/>
            <p:nvPr/>
          </p:nvSpPr>
          <p:spPr>
            <a:xfrm>
              <a:off x="10751448" y="2899168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2" name="TextBox 92"/>
            <p:cNvSpPr txBox="1"/>
            <p:nvPr/>
          </p:nvSpPr>
          <p:spPr>
            <a:xfrm>
              <a:off x="11121352" y="3032953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BEGINNER (B)</a:t>
              </a:r>
            </a:p>
          </p:txBody>
        </p:sp>
      </p:grpSp>
      <p:sp>
        <p:nvSpPr>
          <p:cNvPr id="93" name="TextBox 93"/>
          <p:cNvSpPr txBox="1"/>
          <p:nvPr/>
        </p:nvSpPr>
        <p:spPr>
          <a:xfrm>
            <a:off x="14653190" y="2903353"/>
            <a:ext cx="2080331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8"/>
              </a:lnSpc>
            </a:pPr>
            <a:r>
              <a:rPr lang="en-US" sz="2308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CASH SENILAI </a:t>
            </a:r>
            <a:r>
              <a:rPr lang="en-US" sz="2308" b="1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IDR.6.000.000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DC8B2CA-3B59-C21C-8D2D-EBBB9D6331C7}"/>
              </a:ext>
            </a:extLst>
          </p:cNvPr>
          <p:cNvGrpSpPr/>
          <p:nvPr/>
        </p:nvGrpSpPr>
        <p:grpSpPr>
          <a:xfrm>
            <a:off x="10386141" y="3958662"/>
            <a:ext cx="2894670" cy="586784"/>
            <a:chOff x="10386141" y="3958662"/>
            <a:chExt cx="2894670" cy="586784"/>
          </a:xfrm>
        </p:grpSpPr>
        <p:sp>
          <p:nvSpPr>
            <p:cNvPr id="33" name="AutoShape 33"/>
            <p:cNvSpPr/>
            <p:nvPr/>
          </p:nvSpPr>
          <p:spPr>
            <a:xfrm>
              <a:off x="10386141" y="4252054"/>
              <a:ext cx="463856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4" name="Freeform 74"/>
            <p:cNvSpPr/>
            <p:nvPr/>
          </p:nvSpPr>
          <p:spPr>
            <a:xfrm>
              <a:off x="10817147" y="395866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4" name="TextBox 94"/>
            <p:cNvSpPr txBox="1"/>
            <p:nvPr/>
          </p:nvSpPr>
          <p:spPr>
            <a:xfrm>
              <a:off x="11187051" y="4092448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ADVANCE (A)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609FFA9-2242-EF7E-D008-480580F4286C}"/>
              </a:ext>
            </a:extLst>
          </p:cNvPr>
          <p:cNvGrpSpPr/>
          <p:nvPr/>
        </p:nvGrpSpPr>
        <p:grpSpPr>
          <a:xfrm>
            <a:off x="10375329" y="4994612"/>
            <a:ext cx="2905482" cy="586784"/>
            <a:chOff x="10375329" y="4994612"/>
            <a:chExt cx="2905482" cy="586784"/>
          </a:xfrm>
        </p:grpSpPr>
        <p:sp>
          <p:nvSpPr>
            <p:cNvPr id="39" name="AutoShape 39"/>
            <p:cNvSpPr/>
            <p:nvPr/>
          </p:nvSpPr>
          <p:spPr>
            <a:xfrm flipV="1">
              <a:off x="10375329" y="5281613"/>
              <a:ext cx="474668" cy="6392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5" name="Freeform 75"/>
            <p:cNvSpPr/>
            <p:nvPr/>
          </p:nvSpPr>
          <p:spPr>
            <a:xfrm>
              <a:off x="10817147" y="499461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6" name="TextBox 96"/>
            <p:cNvSpPr txBox="1"/>
            <p:nvPr/>
          </p:nvSpPr>
          <p:spPr>
            <a:xfrm>
              <a:off x="11187051" y="5128397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MASTER (M)</a:t>
              </a:r>
            </a:p>
          </p:txBody>
        </p:sp>
      </p:grpSp>
      <p:sp>
        <p:nvSpPr>
          <p:cNvPr id="102" name="AutoShape 102"/>
          <p:cNvSpPr/>
          <p:nvPr/>
        </p:nvSpPr>
        <p:spPr>
          <a:xfrm flipV="1">
            <a:off x="13215113" y="3185673"/>
            <a:ext cx="1438078" cy="6888"/>
          </a:xfrm>
          <a:prstGeom prst="line">
            <a:avLst/>
          </a:prstGeom>
          <a:ln w="38100" cap="flat">
            <a:solidFill>
              <a:srgbClr val="1264AB">
                <a:alpha val="34902"/>
              </a:srgbClr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BDB7FB9-3B71-9670-0F15-2347D1967589}"/>
              </a:ext>
            </a:extLst>
          </p:cNvPr>
          <p:cNvGrpSpPr/>
          <p:nvPr/>
        </p:nvGrpSpPr>
        <p:grpSpPr>
          <a:xfrm>
            <a:off x="13280810" y="3958348"/>
            <a:ext cx="3452712" cy="611096"/>
            <a:chOff x="13280810" y="3958348"/>
            <a:chExt cx="3452712" cy="611096"/>
          </a:xfrm>
        </p:grpSpPr>
        <p:sp>
          <p:nvSpPr>
            <p:cNvPr id="95" name="TextBox 95"/>
            <p:cNvSpPr txBox="1"/>
            <p:nvPr/>
          </p:nvSpPr>
          <p:spPr>
            <a:xfrm>
              <a:off x="13651708" y="3958348"/>
              <a:ext cx="3081814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 dirty="0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 dirty="0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IDR.15.000.000</a:t>
              </a:r>
            </a:p>
          </p:txBody>
        </p:sp>
        <p:sp>
          <p:nvSpPr>
            <p:cNvPr id="103" name="AutoShape 103"/>
            <p:cNvSpPr/>
            <p:nvPr/>
          </p:nvSpPr>
          <p:spPr>
            <a:xfrm flipH="1">
              <a:off x="13280810" y="4237516"/>
              <a:ext cx="1273389" cy="14538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B706C90-2D6C-53BC-26AD-6B76809F2A66}"/>
              </a:ext>
            </a:extLst>
          </p:cNvPr>
          <p:cNvGrpSpPr/>
          <p:nvPr/>
        </p:nvGrpSpPr>
        <p:grpSpPr>
          <a:xfrm>
            <a:off x="13267383" y="4953881"/>
            <a:ext cx="3466138" cy="611096"/>
            <a:chOff x="13267383" y="4953881"/>
            <a:chExt cx="3466138" cy="611096"/>
          </a:xfrm>
        </p:grpSpPr>
        <p:sp>
          <p:nvSpPr>
            <p:cNvPr id="97" name="TextBox 97"/>
            <p:cNvSpPr txBox="1"/>
            <p:nvPr/>
          </p:nvSpPr>
          <p:spPr>
            <a:xfrm>
              <a:off x="14653190" y="4953881"/>
              <a:ext cx="2080331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IDR.50.000.000</a:t>
              </a:r>
            </a:p>
          </p:txBody>
        </p:sp>
        <p:sp>
          <p:nvSpPr>
            <p:cNvPr id="104" name="AutoShape 104"/>
            <p:cNvSpPr/>
            <p:nvPr/>
          </p:nvSpPr>
          <p:spPr>
            <a:xfrm flipV="1">
              <a:off x="13267383" y="5236126"/>
              <a:ext cx="1385807" cy="6888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8A9A49E-5E9D-3EE5-602D-D31E917E5758}"/>
              </a:ext>
            </a:extLst>
          </p:cNvPr>
          <p:cNvGrpSpPr/>
          <p:nvPr/>
        </p:nvGrpSpPr>
        <p:grpSpPr>
          <a:xfrm>
            <a:off x="10398414" y="5899976"/>
            <a:ext cx="2882397" cy="924156"/>
            <a:chOff x="10398414" y="5899976"/>
            <a:chExt cx="2882397" cy="924156"/>
          </a:xfrm>
        </p:grpSpPr>
        <p:sp>
          <p:nvSpPr>
            <p:cNvPr id="76" name="Freeform 76"/>
            <p:cNvSpPr/>
            <p:nvPr/>
          </p:nvSpPr>
          <p:spPr>
            <a:xfrm>
              <a:off x="10817147" y="606866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C59DE62-A65F-2C3E-3031-5A3017D609E9}"/>
                </a:ext>
              </a:extLst>
            </p:cNvPr>
            <p:cNvGrpSpPr/>
            <p:nvPr/>
          </p:nvGrpSpPr>
          <p:grpSpPr>
            <a:xfrm>
              <a:off x="10398414" y="5899976"/>
              <a:ext cx="2779850" cy="924156"/>
              <a:chOff x="10398414" y="5899976"/>
              <a:chExt cx="2779850" cy="924156"/>
            </a:xfrm>
          </p:grpSpPr>
          <p:sp>
            <p:nvSpPr>
              <p:cNvPr id="77" name="TextBox 77"/>
              <p:cNvSpPr txBox="1"/>
              <p:nvPr/>
            </p:nvSpPr>
            <p:spPr>
              <a:xfrm>
                <a:off x="11276170" y="6106762"/>
                <a:ext cx="1902094" cy="4700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37"/>
                  </a:lnSpc>
                </a:pPr>
                <a:r>
                  <a:rPr lang="en-US" sz="1737" b="1">
                    <a:solidFill>
                      <a:srgbClr val="1264AB"/>
                    </a:solidFill>
                    <a:latin typeface="Arimo Bold"/>
                    <a:ea typeface="Arimo Bold"/>
                    <a:cs typeface="Arimo Bold"/>
                    <a:sym typeface="Arimo Bold"/>
                  </a:rPr>
                  <a:t>EXECUTIVE MASTER (M)</a:t>
                </a:r>
              </a:p>
            </p:txBody>
          </p:sp>
          <p:sp>
            <p:nvSpPr>
              <p:cNvPr id="78" name="Freeform 78"/>
              <p:cNvSpPr/>
              <p:nvPr/>
            </p:nvSpPr>
            <p:spPr>
              <a:xfrm>
                <a:off x="10751448" y="5899976"/>
                <a:ext cx="616104" cy="924156"/>
              </a:xfrm>
              <a:custGeom>
                <a:avLst/>
                <a:gdLst/>
                <a:ahLst/>
                <a:cxnLst/>
                <a:rect l="l" t="t" r="r" b="b"/>
                <a:pathLst>
                  <a:path w="616104" h="924156">
                    <a:moveTo>
                      <a:pt x="0" y="0"/>
                    </a:moveTo>
                    <a:lnTo>
                      <a:pt x="616104" y="0"/>
                    </a:lnTo>
                    <a:lnTo>
                      <a:pt x="616104" y="924155"/>
                    </a:lnTo>
                    <a:lnTo>
                      <a:pt x="0" y="9241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  <p:sp>
            <p:nvSpPr>
              <p:cNvPr id="105" name="AutoShape 105"/>
              <p:cNvSpPr/>
              <p:nvPr/>
            </p:nvSpPr>
            <p:spPr>
              <a:xfrm>
                <a:off x="10398414" y="6362054"/>
                <a:ext cx="418734" cy="0"/>
              </a:xfrm>
              <a:prstGeom prst="line">
                <a:avLst/>
              </a:prstGeom>
              <a:ln w="38100" cap="flat">
                <a:solidFill>
                  <a:srgbClr val="1264AB">
                    <a:alpha val="34902"/>
                  </a:srgbClr>
                </a:solidFill>
                <a:prstDash val="sysDash"/>
                <a:headEnd type="none" w="sm" len="sm"/>
                <a:tailEnd type="none" w="sm" len="sm"/>
              </a:ln>
            </p:spPr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8F43C7-BF51-E8EE-E9BC-482163F7C839}"/>
              </a:ext>
            </a:extLst>
          </p:cNvPr>
          <p:cNvGrpSpPr/>
          <p:nvPr/>
        </p:nvGrpSpPr>
        <p:grpSpPr>
          <a:xfrm>
            <a:off x="13280811" y="6066031"/>
            <a:ext cx="3451399" cy="611096"/>
            <a:chOff x="13280811" y="6066031"/>
            <a:chExt cx="3451399" cy="611096"/>
          </a:xfrm>
        </p:grpSpPr>
        <p:sp>
          <p:nvSpPr>
            <p:cNvPr id="98" name="TextBox 98"/>
            <p:cNvSpPr txBox="1"/>
            <p:nvPr/>
          </p:nvSpPr>
          <p:spPr>
            <a:xfrm>
              <a:off x="13503290" y="6066031"/>
              <a:ext cx="3228920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IDR.150.000.000</a:t>
              </a:r>
            </a:p>
          </p:txBody>
        </p:sp>
        <p:sp>
          <p:nvSpPr>
            <p:cNvPr id="106" name="AutoShape 106"/>
            <p:cNvSpPr/>
            <p:nvPr/>
          </p:nvSpPr>
          <p:spPr>
            <a:xfrm flipH="1">
              <a:off x="13280811" y="6362054"/>
              <a:ext cx="1273388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7E64720-4E58-5BFE-E3C9-BA3AE91488CD}"/>
              </a:ext>
            </a:extLst>
          </p:cNvPr>
          <p:cNvGrpSpPr/>
          <p:nvPr/>
        </p:nvGrpSpPr>
        <p:grpSpPr>
          <a:xfrm>
            <a:off x="13280810" y="7113385"/>
            <a:ext cx="3466140" cy="611096"/>
            <a:chOff x="13280810" y="7113385"/>
            <a:chExt cx="3466140" cy="611096"/>
          </a:xfrm>
        </p:grpSpPr>
        <p:sp>
          <p:nvSpPr>
            <p:cNvPr id="99" name="TextBox 99"/>
            <p:cNvSpPr txBox="1"/>
            <p:nvPr/>
          </p:nvSpPr>
          <p:spPr>
            <a:xfrm>
              <a:off x="13567888" y="7113385"/>
              <a:ext cx="3179062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IDR.500.000.000</a:t>
              </a:r>
            </a:p>
          </p:txBody>
        </p:sp>
        <p:sp>
          <p:nvSpPr>
            <p:cNvPr id="107" name="AutoShape 107"/>
            <p:cNvSpPr/>
            <p:nvPr/>
          </p:nvSpPr>
          <p:spPr>
            <a:xfrm flipH="1">
              <a:off x="13280810" y="7409408"/>
              <a:ext cx="1273388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F9D844D-A027-815E-A615-64AA2840F12A}"/>
              </a:ext>
            </a:extLst>
          </p:cNvPr>
          <p:cNvGrpSpPr/>
          <p:nvPr/>
        </p:nvGrpSpPr>
        <p:grpSpPr>
          <a:xfrm>
            <a:off x="10398414" y="7992178"/>
            <a:ext cx="2915247" cy="924156"/>
            <a:chOff x="10398414" y="7992178"/>
            <a:chExt cx="2915247" cy="924156"/>
          </a:xfrm>
        </p:grpSpPr>
        <p:sp>
          <p:nvSpPr>
            <p:cNvPr id="82" name="Freeform 82"/>
            <p:cNvSpPr/>
            <p:nvPr/>
          </p:nvSpPr>
          <p:spPr>
            <a:xfrm>
              <a:off x="10849997" y="8178661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83" name="TextBox 83"/>
            <p:cNvSpPr txBox="1"/>
            <p:nvPr/>
          </p:nvSpPr>
          <p:spPr>
            <a:xfrm>
              <a:off x="11309020" y="8216761"/>
              <a:ext cx="1902094" cy="47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DIAMOND</a:t>
              </a:r>
            </a:p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MASTER (DM)</a:t>
              </a:r>
            </a:p>
          </p:txBody>
        </p:sp>
        <p:sp>
          <p:nvSpPr>
            <p:cNvPr id="84" name="Freeform 84"/>
            <p:cNvSpPr/>
            <p:nvPr/>
          </p:nvSpPr>
          <p:spPr>
            <a:xfrm>
              <a:off x="10784298" y="7992178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3" y="0"/>
                  </a:lnTo>
                  <a:lnTo>
                    <a:pt x="616103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8" name="AutoShape 108"/>
            <p:cNvSpPr/>
            <p:nvPr/>
          </p:nvSpPr>
          <p:spPr>
            <a:xfrm>
              <a:off x="10398414" y="8472053"/>
              <a:ext cx="451583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72D515B-A266-4B1D-174D-FAC8C63DC12D}"/>
              </a:ext>
            </a:extLst>
          </p:cNvPr>
          <p:cNvGrpSpPr/>
          <p:nvPr/>
        </p:nvGrpSpPr>
        <p:grpSpPr>
          <a:xfrm>
            <a:off x="13313659" y="8166505"/>
            <a:ext cx="3444954" cy="611096"/>
            <a:chOff x="13313659" y="8166505"/>
            <a:chExt cx="3444954" cy="611096"/>
          </a:xfrm>
        </p:grpSpPr>
        <p:sp>
          <p:nvSpPr>
            <p:cNvPr id="87" name="TextBox 87"/>
            <p:cNvSpPr txBox="1"/>
            <p:nvPr/>
          </p:nvSpPr>
          <p:spPr>
            <a:xfrm>
              <a:off x="13556226" y="8166505"/>
              <a:ext cx="3202387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IDR.750.000.000</a:t>
              </a:r>
            </a:p>
          </p:txBody>
        </p:sp>
        <p:sp>
          <p:nvSpPr>
            <p:cNvPr id="109" name="AutoShape 109"/>
            <p:cNvSpPr/>
            <p:nvPr/>
          </p:nvSpPr>
          <p:spPr>
            <a:xfrm flipH="1">
              <a:off x="13313659" y="8456761"/>
              <a:ext cx="1273388" cy="15291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3BA4547-3A92-A106-C937-8BDD5E347836}"/>
              </a:ext>
            </a:extLst>
          </p:cNvPr>
          <p:cNvGrpSpPr/>
          <p:nvPr/>
        </p:nvGrpSpPr>
        <p:grpSpPr>
          <a:xfrm>
            <a:off x="10398414" y="9028128"/>
            <a:ext cx="2915247" cy="924156"/>
            <a:chOff x="10398414" y="9028128"/>
            <a:chExt cx="2915247" cy="924156"/>
          </a:xfrm>
        </p:grpSpPr>
        <p:sp>
          <p:nvSpPr>
            <p:cNvPr id="85" name="Freeform 85"/>
            <p:cNvSpPr/>
            <p:nvPr/>
          </p:nvSpPr>
          <p:spPr>
            <a:xfrm>
              <a:off x="10849997" y="9211609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10784298" y="9028128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3" y="0"/>
                  </a:lnTo>
                  <a:lnTo>
                    <a:pt x="616103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0" name="TextBox 100"/>
            <p:cNvSpPr txBox="1"/>
            <p:nvPr/>
          </p:nvSpPr>
          <p:spPr>
            <a:xfrm>
              <a:off x="11233330" y="9362260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 dirty="0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PRESIDENT (P)</a:t>
              </a:r>
            </a:p>
          </p:txBody>
        </p:sp>
        <p:sp>
          <p:nvSpPr>
            <p:cNvPr id="110" name="AutoShape 110"/>
            <p:cNvSpPr/>
            <p:nvPr/>
          </p:nvSpPr>
          <p:spPr>
            <a:xfrm flipV="1">
              <a:off x="10398414" y="9505001"/>
              <a:ext cx="451583" cy="3002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419530A-F6B1-5F81-F6F6-0DF4F7FEF1AD}"/>
              </a:ext>
            </a:extLst>
          </p:cNvPr>
          <p:cNvGrpSpPr/>
          <p:nvPr/>
        </p:nvGrpSpPr>
        <p:grpSpPr>
          <a:xfrm>
            <a:off x="13313661" y="9219773"/>
            <a:ext cx="3444952" cy="564257"/>
            <a:chOff x="13313661" y="9219773"/>
            <a:chExt cx="3444952" cy="564257"/>
          </a:xfrm>
        </p:grpSpPr>
        <p:sp>
          <p:nvSpPr>
            <p:cNvPr id="101" name="TextBox 101"/>
            <p:cNvSpPr txBox="1"/>
            <p:nvPr/>
          </p:nvSpPr>
          <p:spPr>
            <a:xfrm>
              <a:off x="14110544" y="9219773"/>
              <a:ext cx="2648069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208"/>
                </a:lnSpc>
              </a:pPr>
              <a:r>
                <a:rPr lang="en-US" sz="22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 </a:t>
              </a:r>
              <a:r>
                <a:rPr lang="en-US" sz="22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IDR.1.500.000.000</a:t>
              </a:r>
            </a:p>
          </p:txBody>
        </p:sp>
        <p:sp>
          <p:nvSpPr>
            <p:cNvPr id="111" name="AutoShape 111"/>
            <p:cNvSpPr/>
            <p:nvPr/>
          </p:nvSpPr>
          <p:spPr>
            <a:xfrm>
              <a:off x="13313661" y="9505001"/>
              <a:ext cx="1088139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8" grpId="0"/>
      <p:bldP spid="89" grpId="0"/>
      <p:bldP spid="90" grpId="0"/>
      <p:bldP spid="91" grpId="0"/>
      <p:bldP spid="9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0"/>
          <p:cNvSpPr/>
          <p:nvPr/>
        </p:nvSpPr>
        <p:spPr>
          <a:xfrm>
            <a:off x="2689159" y="714993"/>
            <a:ext cx="287105" cy="287105"/>
          </a:xfrm>
          <a:custGeom>
            <a:avLst/>
            <a:gdLst/>
            <a:ahLst/>
            <a:cxnLst/>
            <a:rect l="l" t="t" r="r" b="b"/>
            <a:pathLst>
              <a:path w="287105" h="287105">
                <a:moveTo>
                  <a:pt x="0" y="0"/>
                </a:moveTo>
                <a:lnTo>
                  <a:pt x="287105" y="0"/>
                </a:lnTo>
                <a:lnTo>
                  <a:pt x="287105" y="287104"/>
                </a:lnTo>
                <a:lnTo>
                  <a:pt x="0" y="28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F98C4A-BB28-5AB1-A9AE-D168445A7F01}"/>
              </a:ext>
            </a:extLst>
          </p:cNvPr>
          <p:cNvGrpSpPr/>
          <p:nvPr/>
        </p:nvGrpSpPr>
        <p:grpSpPr>
          <a:xfrm>
            <a:off x="1027830" y="2495695"/>
            <a:ext cx="6058770" cy="5600784"/>
            <a:chOff x="1027830" y="2495695"/>
            <a:chExt cx="6058770" cy="5600784"/>
          </a:xfrm>
        </p:grpSpPr>
        <p:sp>
          <p:nvSpPr>
            <p:cNvPr id="21" name="TextBox 21"/>
            <p:cNvSpPr txBox="1"/>
            <p:nvPr/>
          </p:nvSpPr>
          <p:spPr>
            <a:xfrm>
              <a:off x="1637229" y="2650275"/>
              <a:ext cx="3144870" cy="819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5"/>
                </a:lnSpc>
              </a:pPr>
              <a:r>
                <a:rPr lang="en-US" sz="3163" b="1">
                  <a:solidFill>
                    <a:srgbClr val="0D203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BONUS SPONSOR 10%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27CB08E-D4CC-6822-3160-F4001BF23A17}"/>
                </a:ext>
              </a:extLst>
            </p:cNvPr>
            <p:cNvGrpSpPr/>
            <p:nvPr/>
          </p:nvGrpSpPr>
          <p:grpSpPr>
            <a:xfrm>
              <a:off x="1027830" y="2495695"/>
              <a:ext cx="6058770" cy="5600784"/>
              <a:chOff x="1027830" y="2495695"/>
              <a:chExt cx="6058770" cy="5600784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1027830" y="3981679"/>
                <a:ext cx="5143500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5143500" h="4114800">
                    <a:moveTo>
                      <a:pt x="5143500" y="0"/>
                    </a:moveTo>
                    <a:lnTo>
                      <a:pt x="0" y="0"/>
                    </a:lnTo>
                    <a:lnTo>
                      <a:pt x="0" y="4114800"/>
                    </a:lnTo>
                    <a:lnTo>
                      <a:pt x="5143500" y="4114800"/>
                    </a:lnTo>
                    <a:lnTo>
                      <a:pt x="514350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" name="Freeform 5"/>
              <p:cNvSpPr/>
              <p:nvPr/>
            </p:nvSpPr>
            <p:spPr>
              <a:xfrm flipH="1">
                <a:off x="1027830" y="2495695"/>
                <a:ext cx="5143500" cy="4114800"/>
              </a:xfrm>
              <a:custGeom>
                <a:avLst/>
                <a:gdLst/>
                <a:ahLst/>
                <a:cxnLst/>
                <a:rect l="l" t="t" r="r" b="b"/>
                <a:pathLst>
                  <a:path w="5143500" h="4114800">
                    <a:moveTo>
                      <a:pt x="5143500" y="0"/>
                    </a:moveTo>
                    <a:lnTo>
                      <a:pt x="0" y="0"/>
                    </a:lnTo>
                    <a:lnTo>
                      <a:pt x="0" y="4114800"/>
                    </a:lnTo>
                    <a:lnTo>
                      <a:pt x="5143500" y="4114800"/>
                    </a:lnTo>
                    <a:lnTo>
                      <a:pt x="514350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1" name="AutoShape 11"/>
              <p:cNvSpPr/>
              <p:nvPr/>
            </p:nvSpPr>
            <p:spPr>
              <a:xfrm>
                <a:off x="6171330" y="3148520"/>
                <a:ext cx="882565" cy="2237497"/>
              </a:xfrm>
              <a:prstGeom prst="line">
                <a:avLst/>
              </a:prstGeom>
              <a:ln w="38100" cap="flat">
                <a:solidFill>
                  <a:srgbClr val="2D8BBA"/>
                </a:solidFill>
                <a:prstDash val="lgDash"/>
                <a:headEnd type="none" w="sm" len="sm"/>
                <a:tailEnd type="none" w="sm" len="sm"/>
              </a:ln>
            </p:spPr>
          </p:sp>
          <p:sp>
            <p:nvSpPr>
              <p:cNvPr id="12" name="AutoShape 12"/>
              <p:cNvSpPr/>
              <p:nvPr/>
            </p:nvSpPr>
            <p:spPr>
              <a:xfrm flipV="1">
                <a:off x="6171330" y="5386017"/>
                <a:ext cx="855652" cy="653062"/>
              </a:xfrm>
              <a:prstGeom prst="line">
                <a:avLst/>
              </a:prstGeom>
              <a:ln w="38100" cap="flat">
                <a:solidFill>
                  <a:srgbClr val="2D8BBA"/>
                </a:solidFill>
                <a:prstDash val="lgDash"/>
                <a:headEnd type="none" w="sm" len="sm"/>
                <a:tailEnd type="none" w="sm" len="sm"/>
              </a:ln>
            </p:spPr>
          </p:sp>
          <p:sp>
            <p:nvSpPr>
              <p:cNvPr id="13" name="AutoShape 13"/>
              <p:cNvSpPr/>
              <p:nvPr/>
            </p:nvSpPr>
            <p:spPr>
              <a:xfrm flipV="1">
                <a:off x="6143855" y="5386017"/>
                <a:ext cx="942745" cy="2080941"/>
              </a:xfrm>
              <a:prstGeom prst="line">
                <a:avLst/>
              </a:prstGeom>
              <a:ln w="38100" cap="flat">
                <a:solidFill>
                  <a:srgbClr val="2D8BBA"/>
                </a:solidFill>
                <a:prstDash val="lgDash"/>
                <a:headEnd type="none" w="sm" len="sm"/>
                <a:tailEnd type="none" w="sm" len="sm"/>
              </a:ln>
            </p:spPr>
          </p:sp>
          <p:sp>
            <p:nvSpPr>
              <p:cNvPr id="14" name="AutoShape 14"/>
              <p:cNvSpPr/>
              <p:nvPr/>
            </p:nvSpPr>
            <p:spPr>
              <a:xfrm>
                <a:off x="6171330" y="4581609"/>
                <a:ext cx="915270" cy="804408"/>
              </a:xfrm>
              <a:prstGeom prst="line">
                <a:avLst/>
              </a:prstGeom>
              <a:ln w="38100" cap="flat">
                <a:solidFill>
                  <a:srgbClr val="2D8BBA"/>
                </a:solidFill>
                <a:prstDash val="lgDash"/>
                <a:headEnd type="none" w="sm" len="sm"/>
                <a:tailEnd type="none" w="sm" len="sm"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1211164" y="4160803"/>
                <a:ext cx="4085284" cy="8226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195"/>
                  </a:lnSpc>
                </a:pPr>
                <a:r>
                  <a:rPr lang="en-US" sz="3163" b="1">
                    <a:solidFill>
                      <a:srgbClr val="0D203B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DINAMIS SPONSORING 25%</a:t>
                </a: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1195530" y="5566004"/>
                <a:ext cx="4028267" cy="97472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524"/>
                  </a:lnSpc>
                </a:pPr>
                <a:r>
                  <a:rPr lang="en-US" sz="2499" b="1">
                    <a:solidFill>
                      <a:srgbClr val="0D203B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GENERASI SPONSORING 20%  (POWERLEG)</a:t>
                </a: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327926" y="7151821"/>
                <a:ext cx="3794742" cy="8226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195"/>
                  </a:lnSpc>
                </a:pPr>
                <a:r>
                  <a:rPr lang="en-US" sz="3163" b="1" dirty="0">
                    <a:solidFill>
                      <a:srgbClr val="0D203B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POIN PERINGKAT PLAN B 25%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48EB433-0A21-F986-1626-9D9D778696AA}"/>
              </a:ext>
            </a:extLst>
          </p:cNvPr>
          <p:cNvGrpSpPr/>
          <p:nvPr/>
        </p:nvGrpSpPr>
        <p:grpSpPr>
          <a:xfrm>
            <a:off x="11124868" y="1590591"/>
            <a:ext cx="6135302" cy="7105818"/>
            <a:chOff x="11124868" y="1590591"/>
            <a:chExt cx="6135302" cy="7105818"/>
          </a:xfrm>
        </p:grpSpPr>
        <p:sp>
          <p:nvSpPr>
            <p:cNvPr id="2" name="Freeform 2"/>
            <p:cNvSpPr/>
            <p:nvPr/>
          </p:nvSpPr>
          <p:spPr>
            <a:xfrm>
              <a:off x="12116670" y="1590591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12116670" y="4581609"/>
              <a:ext cx="5143500" cy="4114800"/>
            </a:xfrm>
            <a:custGeom>
              <a:avLst/>
              <a:gdLst/>
              <a:ahLst/>
              <a:cxnLst/>
              <a:rect l="l" t="t" r="r" b="b"/>
              <a:pathLst>
                <a:path w="5143500" h="4114800">
                  <a:moveTo>
                    <a:pt x="0" y="0"/>
                  </a:moveTo>
                  <a:lnTo>
                    <a:pt x="5143500" y="0"/>
                  </a:lnTo>
                  <a:lnTo>
                    <a:pt x="51435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AutoShape 15"/>
            <p:cNvSpPr/>
            <p:nvPr/>
          </p:nvSpPr>
          <p:spPr>
            <a:xfrm flipH="1">
              <a:off x="11201400" y="2179394"/>
              <a:ext cx="1074566" cy="3260910"/>
            </a:xfrm>
            <a:prstGeom prst="line">
              <a:avLst/>
            </a:prstGeom>
            <a:ln w="38100" cap="flat">
              <a:solidFill>
                <a:srgbClr val="2D8BBA"/>
              </a:solidFill>
              <a:prstDash val="lgDash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 flipH="1">
              <a:off x="11201400" y="3623625"/>
              <a:ext cx="915270" cy="1762392"/>
            </a:xfrm>
            <a:prstGeom prst="line">
              <a:avLst/>
            </a:prstGeom>
            <a:ln w="38100" cap="flat">
              <a:solidFill>
                <a:srgbClr val="2D8BBA"/>
              </a:solidFill>
              <a:prstDash val="lgDash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H="1">
              <a:off x="11124868" y="5247732"/>
              <a:ext cx="991802" cy="45401"/>
            </a:xfrm>
            <a:prstGeom prst="line">
              <a:avLst/>
            </a:prstGeom>
            <a:ln w="38100" cap="flat">
              <a:solidFill>
                <a:srgbClr val="2D8BBA"/>
              </a:solidFill>
              <a:prstDash val="lgDash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flipH="1" flipV="1">
              <a:off x="11227399" y="5431463"/>
              <a:ext cx="889271" cy="1207546"/>
            </a:xfrm>
            <a:prstGeom prst="line">
              <a:avLst/>
            </a:prstGeom>
            <a:ln w="38100" cap="flat">
              <a:solidFill>
                <a:srgbClr val="2D8BBA"/>
              </a:solidFill>
              <a:prstDash val="lgDash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flipH="1" flipV="1">
              <a:off x="11201400" y="5386017"/>
              <a:ext cx="853761" cy="2786077"/>
            </a:xfrm>
            <a:prstGeom prst="line">
              <a:avLst/>
            </a:prstGeom>
            <a:ln w="38100" cap="flat">
              <a:solidFill>
                <a:srgbClr val="2D8BBA"/>
              </a:solidFill>
              <a:prstDash val="lgDash"/>
              <a:headEnd type="none" w="sm" len="sm"/>
              <a:tailEnd type="none" w="sm" len="sm"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3153756" y="1841253"/>
              <a:ext cx="3850159" cy="723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1"/>
                </a:lnSpc>
              </a:pPr>
              <a:r>
                <a:rPr lang="en-US" sz="2763" b="1">
                  <a:solidFill>
                    <a:srgbClr val="0D203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BONUS PASANGAN AKTIVASI 25%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153756" y="3265224"/>
              <a:ext cx="3850159" cy="822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5"/>
                </a:lnSpc>
              </a:pPr>
              <a:r>
                <a:rPr lang="en-US" sz="3163" b="1">
                  <a:solidFill>
                    <a:srgbClr val="0D203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BONUS PERINGKAT 25%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153756" y="4760733"/>
              <a:ext cx="3850159" cy="822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5"/>
                </a:lnSpc>
              </a:pPr>
              <a:r>
                <a:rPr lang="en-US" sz="3163" b="1">
                  <a:solidFill>
                    <a:srgbClr val="0D203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DANA MOBIL DAN RUMAH 15%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153756" y="6256242"/>
              <a:ext cx="3850159" cy="822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5"/>
                </a:lnSpc>
              </a:pPr>
              <a:r>
                <a:rPr lang="en-US" sz="3163" b="1">
                  <a:solidFill>
                    <a:srgbClr val="0D203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BONUS GLOBAL 5%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104699" y="7758481"/>
              <a:ext cx="3948273" cy="723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1"/>
                </a:lnSpc>
              </a:pPr>
              <a:r>
                <a:rPr lang="en-US" sz="2763" b="1">
                  <a:solidFill>
                    <a:srgbClr val="0D203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BONUS KEPEMIMPINAN 16%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41145" y="1767873"/>
            <a:ext cx="4055304" cy="61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9"/>
              </a:lnSpc>
            </a:pPr>
            <a:r>
              <a:rPr lang="en-US" sz="4489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PLAN </a:t>
            </a:r>
            <a:r>
              <a:rPr lang="en-US" sz="448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690472" y="845159"/>
            <a:ext cx="4055304" cy="61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9"/>
              </a:lnSpc>
            </a:pPr>
            <a:r>
              <a:rPr lang="en-US" sz="4489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PLAN </a:t>
            </a:r>
            <a:r>
              <a:rPr lang="en-US" sz="4489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8147" y="1051953"/>
            <a:ext cx="4676513" cy="235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SIMULASI BONUS </a:t>
            </a:r>
            <a:r>
              <a:rPr lang="en-US" sz="6000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PERINGKAT 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083D9D5-66AA-4F19-677B-DB2AF0CA2D7B}"/>
              </a:ext>
            </a:extLst>
          </p:cNvPr>
          <p:cNvGrpSpPr/>
          <p:nvPr/>
        </p:nvGrpSpPr>
        <p:grpSpPr>
          <a:xfrm>
            <a:off x="6836891" y="2707655"/>
            <a:ext cx="959750" cy="959750"/>
            <a:chOff x="6836891" y="2707655"/>
            <a:chExt cx="959750" cy="959750"/>
          </a:xfrm>
        </p:grpSpPr>
        <p:grpSp>
          <p:nvGrpSpPr>
            <p:cNvPr id="8" name="Group 8"/>
            <p:cNvGrpSpPr/>
            <p:nvPr/>
          </p:nvGrpSpPr>
          <p:grpSpPr>
            <a:xfrm>
              <a:off x="6836891" y="2707655"/>
              <a:ext cx="959750" cy="95975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</a:t>
                </a: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849164" y="2730364"/>
              <a:ext cx="924392" cy="924392"/>
            </a:xfrm>
            <a:custGeom>
              <a:avLst/>
              <a:gdLst/>
              <a:ahLst/>
              <a:cxnLst/>
              <a:rect l="l" t="t" r="r" b="b"/>
              <a:pathLst>
                <a:path w="924392" h="924392">
                  <a:moveTo>
                    <a:pt x="0" y="0"/>
                  </a:moveTo>
                  <a:lnTo>
                    <a:pt x="924392" y="0"/>
                  </a:lnTo>
                  <a:lnTo>
                    <a:pt x="924392" y="924392"/>
                  </a:lnTo>
                  <a:lnTo>
                    <a:pt x="0" y="924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3F38015-A56F-BA6A-DB8B-489D36B0C2E3}"/>
              </a:ext>
            </a:extLst>
          </p:cNvPr>
          <p:cNvGrpSpPr/>
          <p:nvPr/>
        </p:nvGrpSpPr>
        <p:grpSpPr>
          <a:xfrm>
            <a:off x="9388187" y="2698130"/>
            <a:ext cx="987142" cy="969275"/>
            <a:chOff x="9388187" y="2698130"/>
            <a:chExt cx="987142" cy="969275"/>
          </a:xfrm>
        </p:grpSpPr>
        <p:grpSp>
          <p:nvGrpSpPr>
            <p:cNvPr id="13" name="Group 13"/>
            <p:cNvGrpSpPr/>
            <p:nvPr/>
          </p:nvGrpSpPr>
          <p:grpSpPr>
            <a:xfrm>
              <a:off x="9388187" y="2707655"/>
              <a:ext cx="959750" cy="95975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9415579" y="269813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C400F63-1E07-1DCB-BECF-57282EBDD7A3}"/>
              </a:ext>
            </a:extLst>
          </p:cNvPr>
          <p:cNvGrpSpPr/>
          <p:nvPr/>
        </p:nvGrpSpPr>
        <p:grpSpPr>
          <a:xfrm>
            <a:off x="7311360" y="2504918"/>
            <a:ext cx="2584094" cy="225446"/>
            <a:chOff x="7311360" y="2504918"/>
            <a:chExt cx="2584094" cy="225446"/>
          </a:xfrm>
        </p:grpSpPr>
        <p:sp>
          <p:nvSpPr>
            <p:cNvPr id="11" name="AutoShape 11"/>
            <p:cNvSpPr/>
            <p:nvPr/>
          </p:nvSpPr>
          <p:spPr>
            <a:xfrm flipV="1">
              <a:off x="7311360" y="2504918"/>
              <a:ext cx="1297453" cy="225446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flipH="1" flipV="1">
              <a:off x="8608813" y="2504918"/>
              <a:ext cx="1286641" cy="193212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312C0F-6ED5-41CA-84E1-E632972BFBF9}"/>
              </a:ext>
            </a:extLst>
          </p:cNvPr>
          <p:cNvGrpSpPr/>
          <p:nvPr/>
        </p:nvGrpSpPr>
        <p:grpSpPr>
          <a:xfrm>
            <a:off x="7763974" y="448146"/>
            <a:ext cx="1689677" cy="2056772"/>
            <a:chOff x="7763974" y="448146"/>
            <a:chExt cx="1689677" cy="2056772"/>
          </a:xfrm>
        </p:grpSpPr>
        <p:grpSp>
          <p:nvGrpSpPr>
            <p:cNvPr id="3" name="Group 3"/>
            <p:cNvGrpSpPr/>
            <p:nvPr/>
          </p:nvGrpSpPr>
          <p:grpSpPr>
            <a:xfrm>
              <a:off x="7763974" y="815241"/>
              <a:ext cx="1689677" cy="1689677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7791235" y="815241"/>
              <a:ext cx="1635157" cy="1635157"/>
            </a:xfrm>
            <a:custGeom>
              <a:avLst/>
              <a:gdLst/>
              <a:ahLst/>
              <a:cxnLst/>
              <a:rect l="l" t="t" r="r" b="b"/>
              <a:pathLst>
                <a:path w="1635157" h="1635157">
                  <a:moveTo>
                    <a:pt x="0" y="0"/>
                  </a:moveTo>
                  <a:lnTo>
                    <a:pt x="1635156" y="0"/>
                  </a:lnTo>
                  <a:lnTo>
                    <a:pt x="1635156" y="1635156"/>
                  </a:lnTo>
                  <a:lnTo>
                    <a:pt x="0" y="1635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10268" y="448146"/>
              <a:ext cx="597090" cy="1036164"/>
            </a:xfrm>
            <a:custGeom>
              <a:avLst/>
              <a:gdLst/>
              <a:ahLst/>
              <a:cxnLst/>
              <a:rect l="l" t="t" r="r" b="b"/>
              <a:pathLst>
                <a:path w="597090" h="1036164">
                  <a:moveTo>
                    <a:pt x="0" y="0"/>
                  </a:moveTo>
                  <a:lnTo>
                    <a:pt x="597090" y="0"/>
                  </a:lnTo>
                  <a:lnTo>
                    <a:pt x="597090" y="1036164"/>
                  </a:lnTo>
                  <a:lnTo>
                    <a:pt x="0" y="1036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819687-442C-DA79-7394-C3AC95DEC89D}"/>
              </a:ext>
            </a:extLst>
          </p:cNvPr>
          <p:cNvGrpSpPr/>
          <p:nvPr/>
        </p:nvGrpSpPr>
        <p:grpSpPr>
          <a:xfrm>
            <a:off x="6831485" y="3654756"/>
            <a:ext cx="965156" cy="1077173"/>
            <a:chOff x="6831485" y="3654756"/>
            <a:chExt cx="965156" cy="1077173"/>
          </a:xfrm>
        </p:grpSpPr>
        <p:grpSp>
          <p:nvGrpSpPr>
            <p:cNvPr id="24" name="Group 24"/>
            <p:cNvGrpSpPr/>
            <p:nvPr/>
          </p:nvGrpSpPr>
          <p:grpSpPr>
            <a:xfrm>
              <a:off x="6836891" y="3772179"/>
              <a:ext cx="959750" cy="95975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75</a:t>
                </a:r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831485" y="376265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8" name="AutoShape 28"/>
            <p:cNvSpPr/>
            <p:nvPr/>
          </p:nvSpPr>
          <p:spPr>
            <a:xfrm>
              <a:off x="7311360" y="3654756"/>
              <a:ext cx="0" cy="107899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E565CBE-7BA4-C541-70F9-F68A62EE4A25}"/>
              </a:ext>
            </a:extLst>
          </p:cNvPr>
          <p:cNvGrpSpPr/>
          <p:nvPr/>
        </p:nvGrpSpPr>
        <p:grpSpPr>
          <a:xfrm>
            <a:off x="9415579" y="3657879"/>
            <a:ext cx="965156" cy="1074050"/>
            <a:chOff x="9415579" y="3657879"/>
            <a:chExt cx="965156" cy="1074050"/>
          </a:xfrm>
        </p:grpSpPr>
        <p:grpSp>
          <p:nvGrpSpPr>
            <p:cNvPr id="20" name="Group 20"/>
            <p:cNvGrpSpPr/>
            <p:nvPr/>
          </p:nvGrpSpPr>
          <p:grpSpPr>
            <a:xfrm>
              <a:off x="9420985" y="3772179"/>
              <a:ext cx="959750" cy="95975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75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9415579" y="376265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9" name="AutoShape 29"/>
            <p:cNvSpPr/>
            <p:nvPr/>
          </p:nvSpPr>
          <p:spPr>
            <a:xfrm>
              <a:off x="9895454" y="3657879"/>
              <a:ext cx="5406" cy="114300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0525DF5-4F9B-46D7-2F24-8C4C5166B6E7}"/>
              </a:ext>
            </a:extLst>
          </p:cNvPr>
          <p:cNvGrpSpPr/>
          <p:nvPr/>
        </p:nvGrpSpPr>
        <p:grpSpPr>
          <a:xfrm>
            <a:off x="9415579" y="4789079"/>
            <a:ext cx="982835" cy="978800"/>
            <a:chOff x="9415579" y="4789079"/>
            <a:chExt cx="982835" cy="978800"/>
          </a:xfrm>
        </p:grpSpPr>
        <p:grpSp>
          <p:nvGrpSpPr>
            <p:cNvPr id="30" name="Group 30"/>
            <p:cNvGrpSpPr/>
            <p:nvPr/>
          </p:nvGrpSpPr>
          <p:grpSpPr>
            <a:xfrm>
              <a:off x="9415579" y="4808129"/>
              <a:ext cx="959750" cy="959750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r>
                  <a:rPr lang="en-US" sz="2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250</a:t>
                </a:r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9438664" y="478907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085BC72-7B8A-92F5-8222-60173C364818}"/>
              </a:ext>
            </a:extLst>
          </p:cNvPr>
          <p:cNvGrpSpPr/>
          <p:nvPr/>
        </p:nvGrpSpPr>
        <p:grpSpPr>
          <a:xfrm>
            <a:off x="6831485" y="4789079"/>
            <a:ext cx="959750" cy="978800"/>
            <a:chOff x="6831485" y="4789079"/>
            <a:chExt cx="959750" cy="978800"/>
          </a:xfrm>
        </p:grpSpPr>
        <p:grpSp>
          <p:nvGrpSpPr>
            <p:cNvPr id="35" name="Group 35"/>
            <p:cNvGrpSpPr/>
            <p:nvPr/>
          </p:nvGrpSpPr>
          <p:grpSpPr>
            <a:xfrm>
              <a:off x="6831485" y="4808129"/>
              <a:ext cx="959750" cy="95975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r>
                  <a:rPr lang="en-US" sz="2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250</a:t>
                </a:r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6831485" y="478907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E16970D-2E42-66DD-D1F0-E96385FCE5A9}"/>
              </a:ext>
            </a:extLst>
          </p:cNvPr>
          <p:cNvGrpSpPr/>
          <p:nvPr/>
        </p:nvGrpSpPr>
        <p:grpSpPr>
          <a:xfrm>
            <a:off x="9438664" y="5875160"/>
            <a:ext cx="959750" cy="966769"/>
            <a:chOff x="9438664" y="5875160"/>
            <a:chExt cx="959750" cy="966769"/>
          </a:xfrm>
        </p:grpSpPr>
        <p:grpSp>
          <p:nvGrpSpPr>
            <p:cNvPr id="41" name="Group 41"/>
            <p:cNvGrpSpPr/>
            <p:nvPr/>
          </p:nvGrpSpPr>
          <p:grpSpPr>
            <a:xfrm>
              <a:off x="9438664" y="5882179"/>
              <a:ext cx="959750" cy="959750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750</a:t>
                </a:r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9438664" y="587516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DA2A61E-2ACF-0058-746F-8A3EF856594E}"/>
              </a:ext>
            </a:extLst>
          </p:cNvPr>
          <p:cNvGrpSpPr/>
          <p:nvPr/>
        </p:nvGrpSpPr>
        <p:grpSpPr>
          <a:xfrm>
            <a:off x="6831485" y="5875160"/>
            <a:ext cx="982835" cy="966769"/>
            <a:chOff x="6831485" y="5875160"/>
            <a:chExt cx="982835" cy="966769"/>
          </a:xfrm>
        </p:grpSpPr>
        <p:grpSp>
          <p:nvGrpSpPr>
            <p:cNvPr id="45" name="Group 45"/>
            <p:cNvGrpSpPr/>
            <p:nvPr/>
          </p:nvGrpSpPr>
          <p:grpSpPr>
            <a:xfrm>
              <a:off x="6854570" y="5882179"/>
              <a:ext cx="959750" cy="959750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750</a:t>
                </a:r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6831485" y="587516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B9DE9BE-745A-555E-4074-E06D5BE64604}"/>
              </a:ext>
            </a:extLst>
          </p:cNvPr>
          <p:cNvGrpSpPr/>
          <p:nvPr/>
        </p:nvGrpSpPr>
        <p:grpSpPr>
          <a:xfrm>
            <a:off x="9426391" y="6918128"/>
            <a:ext cx="972023" cy="972819"/>
            <a:chOff x="9426391" y="6918128"/>
            <a:chExt cx="972023" cy="972819"/>
          </a:xfrm>
        </p:grpSpPr>
        <p:grpSp>
          <p:nvGrpSpPr>
            <p:cNvPr id="49" name="Group 49"/>
            <p:cNvGrpSpPr/>
            <p:nvPr/>
          </p:nvGrpSpPr>
          <p:grpSpPr>
            <a:xfrm>
              <a:off x="9438664" y="6918128"/>
              <a:ext cx="959750" cy="959750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en-US" sz="1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2.250</a:t>
                </a:r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9426391" y="6931197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E09E5D3-54A9-2B79-D5CD-AD63CAC3BD35}"/>
              </a:ext>
            </a:extLst>
          </p:cNvPr>
          <p:cNvGrpSpPr/>
          <p:nvPr/>
        </p:nvGrpSpPr>
        <p:grpSpPr>
          <a:xfrm>
            <a:off x="6831485" y="6899078"/>
            <a:ext cx="982835" cy="978800"/>
            <a:chOff x="6831485" y="6899078"/>
            <a:chExt cx="982835" cy="978800"/>
          </a:xfrm>
        </p:grpSpPr>
        <p:grpSp>
          <p:nvGrpSpPr>
            <p:cNvPr id="53" name="Group 53"/>
            <p:cNvGrpSpPr/>
            <p:nvPr/>
          </p:nvGrpSpPr>
          <p:grpSpPr>
            <a:xfrm>
              <a:off x="6854570" y="6918128"/>
              <a:ext cx="959750" cy="959750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en-US" sz="1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2.250</a:t>
                </a:r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6831485" y="6899078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BA637E6-E9FC-CB73-BA10-C372C152BC20}"/>
              </a:ext>
            </a:extLst>
          </p:cNvPr>
          <p:cNvGrpSpPr/>
          <p:nvPr/>
        </p:nvGrpSpPr>
        <p:grpSpPr>
          <a:xfrm>
            <a:off x="9438664" y="7948097"/>
            <a:ext cx="974737" cy="1003831"/>
            <a:chOff x="9438664" y="7948097"/>
            <a:chExt cx="974737" cy="1003831"/>
          </a:xfrm>
        </p:grpSpPr>
        <p:grpSp>
          <p:nvGrpSpPr>
            <p:cNvPr id="57" name="Group 57"/>
            <p:cNvGrpSpPr/>
            <p:nvPr/>
          </p:nvGrpSpPr>
          <p:grpSpPr>
            <a:xfrm>
              <a:off x="9438664" y="7992178"/>
              <a:ext cx="959750" cy="959750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r>
                  <a:rPr lang="en-US" sz="16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4500</a:t>
                </a:r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9453651" y="7948097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019CEF1-0BCC-9B67-211C-863EE2F5AF14}"/>
              </a:ext>
            </a:extLst>
          </p:cNvPr>
          <p:cNvGrpSpPr/>
          <p:nvPr/>
        </p:nvGrpSpPr>
        <p:grpSpPr>
          <a:xfrm>
            <a:off x="6836891" y="7963493"/>
            <a:ext cx="977429" cy="988435"/>
            <a:chOff x="6836891" y="7963493"/>
            <a:chExt cx="977429" cy="988435"/>
          </a:xfrm>
        </p:grpSpPr>
        <p:grpSp>
          <p:nvGrpSpPr>
            <p:cNvPr id="61" name="Group 61"/>
            <p:cNvGrpSpPr/>
            <p:nvPr/>
          </p:nvGrpSpPr>
          <p:grpSpPr>
            <a:xfrm>
              <a:off x="6854570" y="7992178"/>
              <a:ext cx="959750" cy="959750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600"/>
                  </a:lnSpc>
                </a:pPr>
                <a:r>
                  <a:rPr lang="en-US" sz="16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4500</a:t>
                </a:r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6836891" y="7963493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3AFDA06-BA45-7094-99DA-6A4F6A4CFBA2}"/>
              </a:ext>
            </a:extLst>
          </p:cNvPr>
          <p:cNvGrpSpPr/>
          <p:nvPr/>
        </p:nvGrpSpPr>
        <p:grpSpPr>
          <a:xfrm>
            <a:off x="9438664" y="9028128"/>
            <a:ext cx="974737" cy="965969"/>
            <a:chOff x="9438664" y="9028128"/>
            <a:chExt cx="974737" cy="965969"/>
          </a:xfrm>
        </p:grpSpPr>
        <p:grpSp>
          <p:nvGrpSpPr>
            <p:cNvPr id="65" name="Group 65"/>
            <p:cNvGrpSpPr/>
            <p:nvPr/>
          </p:nvGrpSpPr>
          <p:grpSpPr>
            <a:xfrm>
              <a:off x="9438664" y="9028128"/>
              <a:ext cx="959750" cy="959750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en-US" sz="1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9000</a:t>
                </a:r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9453651" y="9034347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FB6C8AB-5522-00DE-989B-56A870A2989A}"/>
              </a:ext>
            </a:extLst>
          </p:cNvPr>
          <p:cNvGrpSpPr/>
          <p:nvPr/>
        </p:nvGrpSpPr>
        <p:grpSpPr>
          <a:xfrm>
            <a:off x="6836891" y="9018470"/>
            <a:ext cx="977429" cy="969408"/>
            <a:chOff x="6836891" y="9018470"/>
            <a:chExt cx="977429" cy="969408"/>
          </a:xfrm>
        </p:grpSpPr>
        <p:grpSp>
          <p:nvGrpSpPr>
            <p:cNvPr id="69" name="Group 69"/>
            <p:cNvGrpSpPr/>
            <p:nvPr/>
          </p:nvGrpSpPr>
          <p:grpSpPr>
            <a:xfrm>
              <a:off x="6854570" y="9028128"/>
              <a:ext cx="959750" cy="959750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en-US" sz="1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9000</a:t>
                </a:r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6836891" y="901847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F89B1C0-AD26-11D8-DCEA-AD101DF0BAF2}"/>
              </a:ext>
            </a:extLst>
          </p:cNvPr>
          <p:cNvGrpSpPr/>
          <p:nvPr/>
        </p:nvGrpSpPr>
        <p:grpSpPr>
          <a:xfrm>
            <a:off x="10172106" y="6947330"/>
            <a:ext cx="3108705" cy="924156"/>
            <a:chOff x="10172106" y="6947330"/>
            <a:chExt cx="3108705" cy="924156"/>
          </a:xfrm>
        </p:grpSpPr>
        <p:sp>
          <p:nvSpPr>
            <p:cNvPr id="40" name="AutoShape 40"/>
            <p:cNvSpPr/>
            <p:nvPr/>
          </p:nvSpPr>
          <p:spPr>
            <a:xfrm flipV="1">
              <a:off x="10172106" y="7409408"/>
              <a:ext cx="645041" cy="10389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D8DCBC0E-7344-843D-1EAE-CFFC92BC9F6E}"/>
                </a:ext>
              </a:extLst>
            </p:cNvPr>
            <p:cNvGrpSpPr/>
            <p:nvPr/>
          </p:nvGrpSpPr>
          <p:grpSpPr>
            <a:xfrm>
              <a:off x="10817147" y="7116016"/>
              <a:ext cx="2463664" cy="586784"/>
              <a:chOff x="10817147" y="7116016"/>
              <a:chExt cx="2463664" cy="586784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10817147" y="7116016"/>
                <a:ext cx="2463664" cy="586784"/>
              </a:xfrm>
              <a:custGeom>
                <a:avLst/>
                <a:gdLst/>
                <a:ahLst/>
                <a:cxnLst/>
                <a:rect l="l" t="t" r="r" b="b"/>
                <a:pathLst>
                  <a:path w="2463664" h="586784">
                    <a:moveTo>
                      <a:pt x="0" y="0"/>
                    </a:moveTo>
                    <a:lnTo>
                      <a:pt x="2463664" y="0"/>
                    </a:lnTo>
                    <a:lnTo>
                      <a:pt x="2463664" y="586784"/>
                    </a:lnTo>
                    <a:lnTo>
                      <a:pt x="0" y="5867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 b="-235887"/>
                </a:stretch>
              </a:blipFill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11276170" y="7154116"/>
                <a:ext cx="1902094" cy="47004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737"/>
                  </a:lnSpc>
                </a:pPr>
                <a:r>
                  <a:rPr lang="en-US" sz="1737" b="1">
                    <a:solidFill>
                      <a:srgbClr val="1264AB"/>
                    </a:solidFill>
                    <a:latin typeface="Arimo Bold"/>
                    <a:ea typeface="Arimo Bold"/>
                    <a:cs typeface="Arimo Bold"/>
                    <a:sym typeface="Arimo Bold"/>
                  </a:rPr>
                  <a:t>PEARL </a:t>
                </a:r>
              </a:p>
              <a:p>
                <a:pPr algn="ctr">
                  <a:lnSpc>
                    <a:spcPts val="1737"/>
                  </a:lnSpc>
                </a:pPr>
                <a:r>
                  <a:rPr lang="en-US" sz="1737" b="1">
                    <a:solidFill>
                      <a:srgbClr val="1264AB"/>
                    </a:solidFill>
                    <a:latin typeface="Arimo Bold"/>
                    <a:ea typeface="Arimo Bold"/>
                    <a:cs typeface="Arimo Bold"/>
                    <a:sym typeface="Arimo Bold"/>
                  </a:rPr>
                  <a:t>MASTER (PM)</a:t>
                </a:r>
              </a:p>
            </p:txBody>
          </p:sp>
        </p:grpSp>
        <p:sp>
          <p:nvSpPr>
            <p:cNvPr id="81" name="Freeform 81"/>
            <p:cNvSpPr/>
            <p:nvPr/>
          </p:nvSpPr>
          <p:spPr>
            <a:xfrm>
              <a:off x="10751448" y="6947330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4" y="0"/>
                  </a:lnTo>
                  <a:lnTo>
                    <a:pt x="616104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8" name="TextBox 88"/>
          <p:cNvSpPr txBox="1"/>
          <p:nvPr/>
        </p:nvSpPr>
        <p:spPr>
          <a:xfrm>
            <a:off x="535414" y="3463367"/>
            <a:ext cx="5381980" cy="47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JUMLAH MITRA DENGAN 1 ID AKTIF PLAN B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1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Poin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dari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Join Plan A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ditambah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1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Poin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dari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aktivasi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Plan B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I ID = 2 POIN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1 ID AKTIF PLAN B -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Sampai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peringkat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PRESIDENT total bonus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peringkat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= Rp 2,971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Milyar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7725501" y="2948444"/>
            <a:ext cx="1766624" cy="51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1"/>
              </a:lnSpc>
            </a:pPr>
            <a:r>
              <a:rPr lang="en-US" sz="3631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MITRA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1008814" y="1950186"/>
            <a:ext cx="2080331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r>
              <a:rPr lang="en-US" sz="2308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JENJANG </a:t>
            </a:r>
            <a:r>
              <a:rPr lang="en-US" sz="2308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PERINGKAT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4653190" y="1950186"/>
            <a:ext cx="2080331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8"/>
              </a:lnSpc>
            </a:pPr>
            <a:r>
              <a:rPr lang="en-US" sz="2308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BONUS</a:t>
            </a:r>
            <a:r>
              <a:rPr lang="en-US" sz="2308" b="1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PERINGKAT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26C66F3-1B54-C50D-B230-07E772956ECD}"/>
              </a:ext>
            </a:extLst>
          </p:cNvPr>
          <p:cNvGrpSpPr/>
          <p:nvPr/>
        </p:nvGrpSpPr>
        <p:grpSpPr>
          <a:xfrm>
            <a:off x="10347936" y="2899168"/>
            <a:ext cx="2867176" cy="586784"/>
            <a:chOff x="10347936" y="2899168"/>
            <a:chExt cx="2867176" cy="586784"/>
          </a:xfrm>
        </p:grpSpPr>
        <p:sp>
          <p:nvSpPr>
            <p:cNvPr id="7" name="AutoShape 7"/>
            <p:cNvSpPr/>
            <p:nvPr/>
          </p:nvSpPr>
          <p:spPr>
            <a:xfrm>
              <a:off x="10347936" y="3187530"/>
              <a:ext cx="403511" cy="503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3" name="Freeform 73"/>
            <p:cNvSpPr/>
            <p:nvPr/>
          </p:nvSpPr>
          <p:spPr>
            <a:xfrm>
              <a:off x="10751448" y="2899168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2" name="TextBox 92"/>
            <p:cNvSpPr txBox="1"/>
            <p:nvPr/>
          </p:nvSpPr>
          <p:spPr>
            <a:xfrm>
              <a:off x="11121352" y="3032953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BEGINNER (B)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0E2796B-1B58-7965-C2E6-D9E7AB79C229}"/>
              </a:ext>
            </a:extLst>
          </p:cNvPr>
          <p:cNvGrpSpPr/>
          <p:nvPr/>
        </p:nvGrpSpPr>
        <p:grpSpPr>
          <a:xfrm>
            <a:off x="10375329" y="3958662"/>
            <a:ext cx="2905482" cy="586784"/>
            <a:chOff x="10375329" y="3958662"/>
            <a:chExt cx="2905482" cy="586784"/>
          </a:xfrm>
        </p:grpSpPr>
        <p:sp>
          <p:nvSpPr>
            <p:cNvPr id="33" name="AutoShape 33"/>
            <p:cNvSpPr/>
            <p:nvPr/>
          </p:nvSpPr>
          <p:spPr>
            <a:xfrm>
              <a:off x="10375329" y="4242529"/>
              <a:ext cx="441819" cy="9525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4" name="Freeform 74"/>
            <p:cNvSpPr/>
            <p:nvPr/>
          </p:nvSpPr>
          <p:spPr>
            <a:xfrm>
              <a:off x="10817147" y="395866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4" name="TextBox 94"/>
            <p:cNvSpPr txBox="1"/>
            <p:nvPr/>
          </p:nvSpPr>
          <p:spPr>
            <a:xfrm>
              <a:off x="11187051" y="4092448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ADVANCE (A)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82C1FCF-1D17-9564-DF9A-756AD87A6C54}"/>
              </a:ext>
            </a:extLst>
          </p:cNvPr>
          <p:cNvGrpSpPr/>
          <p:nvPr/>
        </p:nvGrpSpPr>
        <p:grpSpPr>
          <a:xfrm>
            <a:off x="10375329" y="4994612"/>
            <a:ext cx="2905482" cy="586784"/>
            <a:chOff x="10375329" y="4994612"/>
            <a:chExt cx="2905482" cy="586784"/>
          </a:xfrm>
        </p:grpSpPr>
        <p:sp>
          <p:nvSpPr>
            <p:cNvPr id="39" name="AutoShape 39"/>
            <p:cNvSpPr/>
            <p:nvPr/>
          </p:nvSpPr>
          <p:spPr>
            <a:xfrm>
              <a:off x="10375329" y="5288004"/>
              <a:ext cx="441819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5" name="Freeform 75"/>
            <p:cNvSpPr/>
            <p:nvPr/>
          </p:nvSpPr>
          <p:spPr>
            <a:xfrm>
              <a:off x="10817147" y="499461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6" name="TextBox 96"/>
            <p:cNvSpPr txBox="1"/>
            <p:nvPr/>
          </p:nvSpPr>
          <p:spPr>
            <a:xfrm>
              <a:off x="11187051" y="5128397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MASTER (M)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7536C5B-3234-F542-7363-82746601C502}"/>
              </a:ext>
            </a:extLst>
          </p:cNvPr>
          <p:cNvGrpSpPr/>
          <p:nvPr/>
        </p:nvGrpSpPr>
        <p:grpSpPr>
          <a:xfrm>
            <a:off x="13215113" y="2903353"/>
            <a:ext cx="3518408" cy="611096"/>
            <a:chOff x="13215113" y="2903353"/>
            <a:chExt cx="3518408" cy="611096"/>
          </a:xfrm>
        </p:grpSpPr>
        <p:sp>
          <p:nvSpPr>
            <p:cNvPr id="93" name="TextBox 93"/>
            <p:cNvSpPr txBox="1"/>
            <p:nvPr/>
          </p:nvSpPr>
          <p:spPr>
            <a:xfrm>
              <a:off x="14653190" y="2903353"/>
              <a:ext cx="2080331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IDR.6.000.000</a:t>
              </a:r>
            </a:p>
          </p:txBody>
        </p:sp>
        <p:sp>
          <p:nvSpPr>
            <p:cNvPr id="101" name="AutoShape 101"/>
            <p:cNvSpPr/>
            <p:nvPr/>
          </p:nvSpPr>
          <p:spPr>
            <a:xfrm>
              <a:off x="13215113" y="3192561"/>
              <a:ext cx="1438077" cy="6374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2DAECFE-4F86-BE9C-60E3-91D238C724E1}"/>
              </a:ext>
            </a:extLst>
          </p:cNvPr>
          <p:cNvGrpSpPr/>
          <p:nvPr/>
        </p:nvGrpSpPr>
        <p:grpSpPr>
          <a:xfrm>
            <a:off x="13280810" y="3958348"/>
            <a:ext cx="3452712" cy="611096"/>
            <a:chOff x="13280810" y="3958348"/>
            <a:chExt cx="3452712" cy="611096"/>
          </a:xfrm>
        </p:grpSpPr>
        <p:sp>
          <p:nvSpPr>
            <p:cNvPr id="95" name="TextBox 95"/>
            <p:cNvSpPr txBox="1"/>
            <p:nvPr/>
          </p:nvSpPr>
          <p:spPr>
            <a:xfrm>
              <a:off x="13651708" y="3958348"/>
              <a:ext cx="3081814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IDR.15.000.000</a:t>
              </a:r>
            </a:p>
          </p:txBody>
        </p:sp>
        <p:sp>
          <p:nvSpPr>
            <p:cNvPr id="102" name="AutoShape 102"/>
            <p:cNvSpPr/>
            <p:nvPr/>
          </p:nvSpPr>
          <p:spPr>
            <a:xfrm flipH="1" flipV="1">
              <a:off x="13280810" y="4252053"/>
              <a:ext cx="1372379" cy="10277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4ABE371-484E-5218-2694-C4D36CC98CD5}"/>
              </a:ext>
            </a:extLst>
          </p:cNvPr>
          <p:cNvGrpSpPr/>
          <p:nvPr/>
        </p:nvGrpSpPr>
        <p:grpSpPr>
          <a:xfrm>
            <a:off x="13267383" y="4953881"/>
            <a:ext cx="3466138" cy="611096"/>
            <a:chOff x="13267383" y="4953881"/>
            <a:chExt cx="3466138" cy="611096"/>
          </a:xfrm>
        </p:grpSpPr>
        <p:sp>
          <p:nvSpPr>
            <p:cNvPr id="97" name="TextBox 97"/>
            <p:cNvSpPr txBox="1"/>
            <p:nvPr/>
          </p:nvSpPr>
          <p:spPr>
            <a:xfrm>
              <a:off x="14653190" y="4953881"/>
              <a:ext cx="2080331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 dirty="0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 dirty="0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IDR.50.000.000</a:t>
              </a:r>
            </a:p>
          </p:txBody>
        </p:sp>
        <p:sp>
          <p:nvSpPr>
            <p:cNvPr id="103" name="AutoShape 103"/>
            <p:cNvSpPr/>
            <p:nvPr/>
          </p:nvSpPr>
          <p:spPr>
            <a:xfrm>
              <a:off x="13267383" y="5243015"/>
              <a:ext cx="1385808" cy="6889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0B1DE4C-538F-CB78-DD64-CD8809A3233E}"/>
              </a:ext>
            </a:extLst>
          </p:cNvPr>
          <p:cNvGrpSpPr/>
          <p:nvPr/>
        </p:nvGrpSpPr>
        <p:grpSpPr>
          <a:xfrm>
            <a:off x="10398414" y="5899976"/>
            <a:ext cx="2882397" cy="924156"/>
            <a:chOff x="10398414" y="5899976"/>
            <a:chExt cx="2882397" cy="924156"/>
          </a:xfrm>
        </p:grpSpPr>
        <p:sp>
          <p:nvSpPr>
            <p:cNvPr id="76" name="Freeform 76"/>
            <p:cNvSpPr/>
            <p:nvPr/>
          </p:nvSpPr>
          <p:spPr>
            <a:xfrm>
              <a:off x="10817147" y="606866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77" name="TextBox 77"/>
            <p:cNvSpPr txBox="1"/>
            <p:nvPr/>
          </p:nvSpPr>
          <p:spPr>
            <a:xfrm>
              <a:off x="11276170" y="6106762"/>
              <a:ext cx="1902094" cy="47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EXECUTIVE MASTER (M)</a:t>
              </a:r>
            </a:p>
          </p:txBody>
        </p:sp>
        <p:sp>
          <p:nvSpPr>
            <p:cNvPr id="78" name="Freeform 78"/>
            <p:cNvSpPr/>
            <p:nvPr/>
          </p:nvSpPr>
          <p:spPr>
            <a:xfrm>
              <a:off x="10751448" y="5899976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4" y="0"/>
                  </a:lnTo>
                  <a:lnTo>
                    <a:pt x="616104" y="924155"/>
                  </a:lnTo>
                  <a:lnTo>
                    <a:pt x="0" y="92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4" name="AutoShape 104"/>
            <p:cNvSpPr/>
            <p:nvPr/>
          </p:nvSpPr>
          <p:spPr>
            <a:xfrm>
              <a:off x="10398414" y="6362054"/>
              <a:ext cx="418734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5D309A3-0978-8FA3-3A80-E135EFCD97A8}"/>
              </a:ext>
            </a:extLst>
          </p:cNvPr>
          <p:cNvGrpSpPr/>
          <p:nvPr/>
        </p:nvGrpSpPr>
        <p:grpSpPr>
          <a:xfrm>
            <a:off x="13280810" y="6066031"/>
            <a:ext cx="3451400" cy="611096"/>
            <a:chOff x="13280810" y="6066031"/>
            <a:chExt cx="3451400" cy="611096"/>
          </a:xfrm>
        </p:grpSpPr>
        <p:sp>
          <p:nvSpPr>
            <p:cNvPr id="98" name="TextBox 98"/>
            <p:cNvSpPr txBox="1"/>
            <p:nvPr/>
          </p:nvSpPr>
          <p:spPr>
            <a:xfrm>
              <a:off x="13503290" y="6066031"/>
              <a:ext cx="3228920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IDR.150.000.000</a:t>
              </a:r>
            </a:p>
          </p:txBody>
        </p:sp>
        <p:sp>
          <p:nvSpPr>
            <p:cNvPr id="105" name="AutoShape 105"/>
            <p:cNvSpPr/>
            <p:nvPr/>
          </p:nvSpPr>
          <p:spPr>
            <a:xfrm flipH="1">
              <a:off x="13280810" y="6362054"/>
              <a:ext cx="1197189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32DF527-6E1E-FCCD-9DC0-2548D9C9DD75}"/>
              </a:ext>
            </a:extLst>
          </p:cNvPr>
          <p:cNvGrpSpPr/>
          <p:nvPr/>
        </p:nvGrpSpPr>
        <p:grpSpPr>
          <a:xfrm>
            <a:off x="13280810" y="7113385"/>
            <a:ext cx="3466140" cy="611096"/>
            <a:chOff x="13280810" y="7113385"/>
            <a:chExt cx="3466140" cy="611096"/>
          </a:xfrm>
        </p:grpSpPr>
        <p:sp>
          <p:nvSpPr>
            <p:cNvPr id="99" name="TextBox 99"/>
            <p:cNvSpPr txBox="1"/>
            <p:nvPr/>
          </p:nvSpPr>
          <p:spPr>
            <a:xfrm>
              <a:off x="13567888" y="7113385"/>
              <a:ext cx="3179062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IDR.500.000.000</a:t>
              </a:r>
            </a:p>
          </p:txBody>
        </p:sp>
        <p:sp>
          <p:nvSpPr>
            <p:cNvPr id="106" name="AutoShape 106"/>
            <p:cNvSpPr/>
            <p:nvPr/>
          </p:nvSpPr>
          <p:spPr>
            <a:xfrm flipH="1">
              <a:off x="13280810" y="7409408"/>
              <a:ext cx="1197188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B908C32-A499-E3E7-6E3D-D5F0B6E3C0C5}"/>
              </a:ext>
            </a:extLst>
          </p:cNvPr>
          <p:cNvGrpSpPr/>
          <p:nvPr/>
        </p:nvGrpSpPr>
        <p:grpSpPr>
          <a:xfrm>
            <a:off x="10398414" y="7992178"/>
            <a:ext cx="2915247" cy="924156"/>
            <a:chOff x="10398414" y="7992178"/>
            <a:chExt cx="2915247" cy="924156"/>
          </a:xfrm>
        </p:grpSpPr>
        <p:sp>
          <p:nvSpPr>
            <p:cNvPr id="82" name="Freeform 82"/>
            <p:cNvSpPr/>
            <p:nvPr/>
          </p:nvSpPr>
          <p:spPr>
            <a:xfrm>
              <a:off x="10849997" y="8178661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83" name="TextBox 83"/>
            <p:cNvSpPr txBox="1"/>
            <p:nvPr/>
          </p:nvSpPr>
          <p:spPr>
            <a:xfrm>
              <a:off x="11309020" y="8216761"/>
              <a:ext cx="1902094" cy="47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DIAMOND</a:t>
              </a:r>
            </a:p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MASTER (DM)</a:t>
              </a:r>
            </a:p>
          </p:txBody>
        </p:sp>
        <p:sp>
          <p:nvSpPr>
            <p:cNvPr id="84" name="Freeform 84"/>
            <p:cNvSpPr/>
            <p:nvPr/>
          </p:nvSpPr>
          <p:spPr>
            <a:xfrm>
              <a:off x="10784298" y="7992178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3" y="0"/>
                  </a:lnTo>
                  <a:lnTo>
                    <a:pt x="616103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7" name="AutoShape 107"/>
            <p:cNvSpPr/>
            <p:nvPr/>
          </p:nvSpPr>
          <p:spPr>
            <a:xfrm>
              <a:off x="10398414" y="8472053"/>
              <a:ext cx="451583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01947AF-1914-FCD3-1FEB-781AD3BCBCD4}"/>
              </a:ext>
            </a:extLst>
          </p:cNvPr>
          <p:cNvGrpSpPr/>
          <p:nvPr/>
        </p:nvGrpSpPr>
        <p:grpSpPr>
          <a:xfrm>
            <a:off x="13313660" y="8166505"/>
            <a:ext cx="3444953" cy="611096"/>
            <a:chOff x="13313660" y="8166505"/>
            <a:chExt cx="3444953" cy="611096"/>
          </a:xfrm>
        </p:grpSpPr>
        <p:sp>
          <p:nvSpPr>
            <p:cNvPr id="87" name="TextBox 87"/>
            <p:cNvSpPr txBox="1"/>
            <p:nvPr/>
          </p:nvSpPr>
          <p:spPr>
            <a:xfrm>
              <a:off x="13556226" y="8166505"/>
              <a:ext cx="3202387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IDR.750.000.000</a:t>
              </a:r>
            </a:p>
          </p:txBody>
        </p:sp>
        <p:sp>
          <p:nvSpPr>
            <p:cNvPr id="108" name="AutoShape 108"/>
            <p:cNvSpPr/>
            <p:nvPr/>
          </p:nvSpPr>
          <p:spPr>
            <a:xfrm flipH="1">
              <a:off x="13313660" y="8456762"/>
              <a:ext cx="1164337" cy="15291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5F261A3-5373-FCF4-E19B-A09C6A78E33B}"/>
              </a:ext>
            </a:extLst>
          </p:cNvPr>
          <p:cNvGrpSpPr/>
          <p:nvPr/>
        </p:nvGrpSpPr>
        <p:grpSpPr>
          <a:xfrm>
            <a:off x="10398414" y="9028128"/>
            <a:ext cx="2915247" cy="924156"/>
            <a:chOff x="10398414" y="9028128"/>
            <a:chExt cx="2915247" cy="924156"/>
          </a:xfrm>
        </p:grpSpPr>
        <p:sp>
          <p:nvSpPr>
            <p:cNvPr id="85" name="Freeform 85"/>
            <p:cNvSpPr/>
            <p:nvPr/>
          </p:nvSpPr>
          <p:spPr>
            <a:xfrm>
              <a:off x="10849997" y="9211609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10784298" y="9028128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3" y="0"/>
                  </a:lnTo>
                  <a:lnTo>
                    <a:pt x="616103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0" name="TextBox 100"/>
            <p:cNvSpPr txBox="1"/>
            <p:nvPr/>
          </p:nvSpPr>
          <p:spPr>
            <a:xfrm>
              <a:off x="11233330" y="9362260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PRESIDENT (P)</a:t>
              </a:r>
            </a:p>
          </p:txBody>
        </p:sp>
        <p:sp>
          <p:nvSpPr>
            <p:cNvPr id="109" name="AutoShape 109"/>
            <p:cNvSpPr/>
            <p:nvPr/>
          </p:nvSpPr>
          <p:spPr>
            <a:xfrm flipV="1">
              <a:off x="10398414" y="9505001"/>
              <a:ext cx="451583" cy="3002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F6C6F13-E536-E367-2576-9717E48CB25B}"/>
              </a:ext>
            </a:extLst>
          </p:cNvPr>
          <p:cNvGrpSpPr/>
          <p:nvPr/>
        </p:nvGrpSpPr>
        <p:grpSpPr>
          <a:xfrm>
            <a:off x="13313661" y="9219773"/>
            <a:ext cx="3444952" cy="564257"/>
            <a:chOff x="13313661" y="9219773"/>
            <a:chExt cx="3444952" cy="564257"/>
          </a:xfrm>
        </p:grpSpPr>
        <p:sp>
          <p:nvSpPr>
            <p:cNvPr id="110" name="AutoShape 110"/>
            <p:cNvSpPr/>
            <p:nvPr/>
          </p:nvSpPr>
          <p:spPr>
            <a:xfrm flipV="1">
              <a:off x="13313661" y="9489708"/>
              <a:ext cx="1011939" cy="15291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12" name="TextBox 112"/>
            <p:cNvSpPr txBox="1"/>
            <p:nvPr/>
          </p:nvSpPr>
          <p:spPr>
            <a:xfrm>
              <a:off x="13834844" y="9219773"/>
              <a:ext cx="2923769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2208"/>
                </a:lnSpc>
              </a:pPr>
              <a:r>
                <a:rPr lang="en-US" sz="22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 </a:t>
              </a:r>
              <a:r>
                <a:rPr lang="en-US" sz="22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IDR.1.500.000.000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8" grpId="0"/>
      <p:bldP spid="89" grpId="0"/>
      <p:bldP spid="90" grpId="0"/>
      <p:bldP spid="9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8147" y="1051953"/>
            <a:ext cx="4676513" cy="235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SIMULASI BONUS </a:t>
            </a:r>
            <a:r>
              <a:rPr lang="en-US" sz="6000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PERINGKAT 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7316766" y="2504918"/>
            <a:ext cx="1292047" cy="257145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H="1" flipV="1">
            <a:off x="8608813" y="2504918"/>
            <a:ext cx="1286641" cy="193212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A87D3D9-86AE-E8DD-35D8-B0B5D50BF0E3}"/>
              </a:ext>
            </a:extLst>
          </p:cNvPr>
          <p:cNvGrpSpPr/>
          <p:nvPr/>
        </p:nvGrpSpPr>
        <p:grpSpPr>
          <a:xfrm>
            <a:off x="7763974" y="448146"/>
            <a:ext cx="1689677" cy="2056772"/>
            <a:chOff x="7763974" y="448146"/>
            <a:chExt cx="1689677" cy="2056772"/>
          </a:xfrm>
        </p:grpSpPr>
        <p:grpSp>
          <p:nvGrpSpPr>
            <p:cNvPr id="3" name="Group 3"/>
            <p:cNvGrpSpPr/>
            <p:nvPr/>
          </p:nvGrpSpPr>
          <p:grpSpPr>
            <a:xfrm>
              <a:off x="7763974" y="815241"/>
              <a:ext cx="1689677" cy="1689677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r>
                  <a:rPr lang="en-US" sz="27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7791235" y="815241"/>
              <a:ext cx="1635157" cy="1635157"/>
            </a:xfrm>
            <a:custGeom>
              <a:avLst/>
              <a:gdLst/>
              <a:ahLst/>
              <a:cxnLst/>
              <a:rect l="l" t="t" r="r" b="b"/>
              <a:pathLst>
                <a:path w="1635157" h="1635157">
                  <a:moveTo>
                    <a:pt x="0" y="0"/>
                  </a:moveTo>
                  <a:lnTo>
                    <a:pt x="1635156" y="0"/>
                  </a:lnTo>
                  <a:lnTo>
                    <a:pt x="1635156" y="1635156"/>
                  </a:lnTo>
                  <a:lnTo>
                    <a:pt x="0" y="1635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8310268" y="448146"/>
              <a:ext cx="597090" cy="1036164"/>
            </a:xfrm>
            <a:custGeom>
              <a:avLst/>
              <a:gdLst/>
              <a:ahLst/>
              <a:cxnLst/>
              <a:rect l="l" t="t" r="r" b="b"/>
              <a:pathLst>
                <a:path w="597090" h="1036164">
                  <a:moveTo>
                    <a:pt x="0" y="0"/>
                  </a:moveTo>
                  <a:lnTo>
                    <a:pt x="597090" y="0"/>
                  </a:lnTo>
                  <a:lnTo>
                    <a:pt x="597090" y="1036164"/>
                  </a:lnTo>
                  <a:lnTo>
                    <a:pt x="0" y="1036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5438287" y="464795"/>
            <a:ext cx="2119175" cy="1056767"/>
          </a:xfrm>
          <a:custGeom>
            <a:avLst/>
            <a:gdLst/>
            <a:ahLst/>
            <a:cxnLst/>
            <a:rect l="l" t="t" r="r" b="b"/>
            <a:pathLst>
              <a:path w="2119175" h="1056767">
                <a:moveTo>
                  <a:pt x="0" y="0"/>
                </a:moveTo>
                <a:lnTo>
                  <a:pt x="2119174" y="0"/>
                </a:lnTo>
                <a:lnTo>
                  <a:pt x="2119174" y="1056766"/>
                </a:lnTo>
                <a:lnTo>
                  <a:pt x="0" y="1056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381" b="-55152"/>
            </a:stretch>
          </a:blipFill>
        </p:spPr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938E2B5-17A4-31A7-DF9E-67AE5E757081}"/>
              </a:ext>
            </a:extLst>
          </p:cNvPr>
          <p:cNvGrpSpPr/>
          <p:nvPr/>
        </p:nvGrpSpPr>
        <p:grpSpPr>
          <a:xfrm>
            <a:off x="6831485" y="3762654"/>
            <a:ext cx="3549250" cy="969275"/>
            <a:chOff x="6831485" y="3762654"/>
            <a:chExt cx="3549250" cy="969275"/>
          </a:xfrm>
        </p:grpSpPr>
        <p:grpSp>
          <p:nvGrpSpPr>
            <p:cNvPr id="20" name="Group 20"/>
            <p:cNvGrpSpPr/>
            <p:nvPr/>
          </p:nvGrpSpPr>
          <p:grpSpPr>
            <a:xfrm>
              <a:off x="9420985" y="3772179"/>
              <a:ext cx="959750" cy="95975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25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9415579" y="376265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24" name="Group 24"/>
            <p:cNvGrpSpPr/>
            <p:nvPr/>
          </p:nvGrpSpPr>
          <p:grpSpPr>
            <a:xfrm>
              <a:off x="6836891" y="3772179"/>
              <a:ext cx="959750" cy="95975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25</a:t>
                </a:r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831485" y="376265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E1FCC82-C181-6574-04A0-8AF83B78D9A7}"/>
              </a:ext>
            </a:extLst>
          </p:cNvPr>
          <p:cNvGrpSpPr/>
          <p:nvPr/>
        </p:nvGrpSpPr>
        <p:grpSpPr>
          <a:xfrm>
            <a:off x="6831485" y="4779554"/>
            <a:ext cx="3554656" cy="988325"/>
            <a:chOff x="6831485" y="4779554"/>
            <a:chExt cx="3554656" cy="988325"/>
          </a:xfrm>
        </p:grpSpPr>
        <p:grpSp>
          <p:nvGrpSpPr>
            <p:cNvPr id="30" name="Group 30"/>
            <p:cNvGrpSpPr/>
            <p:nvPr/>
          </p:nvGrpSpPr>
          <p:grpSpPr>
            <a:xfrm>
              <a:off x="9415579" y="4808129"/>
              <a:ext cx="959750" cy="959750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r>
                  <a:rPr lang="en-US" sz="2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84</a:t>
                </a:r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9426391" y="479860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35" name="Group 35"/>
            <p:cNvGrpSpPr/>
            <p:nvPr/>
          </p:nvGrpSpPr>
          <p:grpSpPr>
            <a:xfrm>
              <a:off x="6831485" y="4808129"/>
              <a:ext cx="959750" cy="95975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99"/>
                  </a:lnSpc>
                </a:pPr>
                <a:r>
                  <a:rPr lang="en-US" sz="20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84</a:t>
                </a:r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6836891" y="477955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EEC193E-5761-BC7D-32E4-8BB6DB9BE47D}"/>
              </a:ext>
            </a:extLst>
          </p:cNvPr>
          <p:cNvGrpSpPr/>
          <p:nvPr/>
        </p:nvGrpSpPr>
        <p:grpSpPr>
          <a:xfrm>
            <a:off x="6854570" y="5882179"/>
            <a:ext cx="3543844" cy="962256"/>
            <a:chOff x="6854570" y="5882179"/>
            <a:chExt cx="3543844" cy="962256"/>
          </a:xfrm>
        </p:grpSpPr>
        <p:grpSp>
          <p:nvGrpSpPr>
            <p:cNvPr id="41" name="Group 41"/>
            <p:cNvGrpSpPr/>
            <p:nvPr/>
          </p:nvGrpSpPr>
          <p:grpSpPr>
            <a:xfrm>
              <a:off x="9438664" y="5882179"/>
              <a:ext cx="959750" cy="959750"/>
              <a:chOff x="0" y="0"/>
              <a:chExt cx="812800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250</a:t>
                </a:r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9438664" y="5882179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5" name="Group 45"/>
            <p:cNvGrpSpPr/>
            <p:nvPr/>
          </p:nvGrpSpPr>
          <p:grpSpPr>
            <a:xfrm>
              <a:off x="6854570" y="5882179"/>
              <a:ext cx="959750" cy="959750"/>
              <a:chOff x="0" y="0"/>
              <a:chExt cx="812800" cy="81280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250</a:t>
                </a:r>
              </a:p>
            </p:txBody>
          </p:sp>
        </p:grpSp>
        <p:sp>
          <p:nvSpPr>
            <p:cNvPr id="48" name="Freeform 48"/>
            <p:cNvSpPr/>
            <p:nvPr/>
          </p:nvSpPr>
          <p:spPr>
            <a:xfrm>
              <a:off x="6854570" y="5884685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49" y="0"/>
                  </a:lnTo>
                  <a:lnTo>
                    <a:pt x="959749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25D0BC5-72FB-169A-6062-FCF4203ACF63}"/>
              </a:ext>
            </a:extLst>
          </p:cNvPr>
          <p:cNvGrpSpPr/>
          <p:nvPr/>
        </p:nvGrpSpPr>
        <p:grpSpPr>
          <a:xfrm>
            <a:off x="6854570" y="6901584"/>
            <a:ext cx="3558831" cy="976294"/>
            <a:chOff x="6854570" y="6901584"/>
            <a:chExt cx="3558831" cy="976294"/>
          </a:xfrm>
        </p:grpSpPr>
        <p:grpSp>
          <p:nvGrpSpPr>
            <p:cNvPr id="49" name="Group 49"/>
            <p:cNvGrpSpPr/>
            <p:nvPr/>
          </p:nvGrpSpPr>
          <p:grpSpPr>
            <a:xfrm>
              <a:off x="9438664" y="6918128"/>
              <a:ext cx="959750" cy="959750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750</a:t>
                </a:r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9453651" y="6911736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53" name="Group 53"/>
            <p:cNvGrpSpPr/>
            <p:nvPr/>
          </p:nvGrpSpPr>
          <p:grpSpPr>
            <a:xfrm>
              <a:off x="6854570" y="6918128"/>
              <a:ext cx="959750" cy="959750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5" name="TextBox 55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en-US" sz="18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750</a:t>
                </a:r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6854570" y="6901584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49" y="0"/>
                  </a:lnTo>
                  <a:lnTo>
                    <a:pt x="959749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73F7A44-56F1-A6BE-2486-0588DE71767C}"/>
              </a:ext>
            </a:extLst>
          </p:cNvPr>
          <p:cNvGrpSpPr/>
          <p:nvPr/>
        </p:nvGrpSpPr>
        <p:grpSpPr>
          <a:xfrm>
            <a:off x="6854570" y="7967147"/>
            <a:ext cx="3543844" cy="994173"/>
            <a:chOff x="6854570" y="7967147"/>
            <a:chExt cx="3543844" cy="994173"/>
          </a:xfrm>
        </p:grpSpPr>
        <p:grpSp>
          <p:nvGrpSpPr>
            <p:cNvPr id="57" name="Group 57"/>
            <p:cNvGrpSpPr/>
            <p:nvPr/>
          </p:nvGrpSpPr>
          <p:grpSpPr>
            <a:xfrm>
              <a:off x="9438664" y="7992178"/>
              <a:ext cx="959750" cy="959750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1500</a:t>
                </a:r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9438664" y="7967147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61" name="Group 61"/>
            <p:cNvGrpSpPr/>
            <p:nvPr/>
          </p:nvGrpSpPr>
          <p:grpSpPr>
            <a:xfrm>
              <a:off x="6854570" y="7992178"/>
              <a:ext cx="959750" cy="959750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3" name="TextBox 63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1500</a:t>
                </a:r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6854570" y="800157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49" y="0"/>
                  </a:lnTo>
                  <a:lnTo>
                    <a:pt x="959749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D5201B4-AAA3-DA74-1ED6-3CB86A81C933}"/>
              </a:ext>
            </a:extLst>
          </p:cNvPr>
          <p:cNvGrpSpPr/>
          <p:nvPr/>
        </p:nvGrpSpPr>
        <p:grpSpPr>
          <a:xfrm>
            <a:off x="6854570" y="9018470"/>
            <a:ext cx="3558831" cy="969408"/>
            <a:chOff x="6854570" y="9018470"/>
            <a:chExt cx="3558831" cy="969408"/>
          </a:xfrm>
        </p:grpSpPr>
        <p:grpSp>
          <p:nvGrpSpPr>
            <p:cNvPr id="65" name="Group 65"/>
            <p:cNvGrpSpPr/>
            <p:nvPr/>
          </p:nvGrpSpPr>
          <p:grpSpPr>
            <a:xfrm>
              <a:off x="9438664" y="9028128"/>
              <a:ext cx="959750" cy="959750"/>
              <a:chOff x="0" y="0"/>
              <a:chExt cx="812800" cy="812800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67" name="TextBox 67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en-US" sz="1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3000</a:t>
                </a:r>
              </a:p>
            </p:txBody>
          </p:sp>
        </p:grpSp>
        <p:sp>
          <p:nvSpPr>
            <p:cNvPr id="68" name="Freeform 68"/>
            <p:cNvSpPr/>
            <p:nvPr/>
          </p:nvSpPr>
          <p:spPr>
            <a:xfrm>
              <a:off x="9453651" y="901847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69" name="Group 69"/>
            <p:cNvGrpSpPr/>
            <p:nvPr/>
          </p:nvGrpSpPr>
          <p:grpSpPr>
            <a:xfrm>
              <a:off x="6854570" y="9028128"/>
              <a:ext cx="959750" cy="959750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76200" y="95250"/>
                <a:ext cx="660400" cy="641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en-US" sz="1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3000</a:t>
                </a:r>
              </a:p>
            </p:txBody>
          </p:sp>
        </p:grpSp>
        <p:sp>
          <p:nvSpPr>
            <p:cNvPr id="72" name="Freeform 72"/>
            <p:cNvSpPr/>
            <p:nvPr/>
          </p:nvSpPr>
          <p:spPr>
            <a:xfrm>
              <a:off x="6854570" y="901847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49" y="0"/>
                  </a:lnTo>
                  <a:lnTo>
                    <a:pt x="959749" y="959750"/>
                  </a:lnTo>
                  <a:lnTo>
                    <a:pt x="0" y="959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657127A-3D5A-D10D-AB86-7FB6D411CAD9}"/>
              </a:ext>
            </a:extLst>
          </p:cNvPr>
          <p:cNvGrpSpPr/>
          <p:nvPr/>
        </p:nvGrpSpPr>
        <p:grpSpPr>
          <a:xfrm>
            <a:off x="10172106" y="6947330"/>
            <a:ext cx="3108705" cy="924156"/>
            <a:chOff x="10172106" y="6947330"/>
            <a:chExt cx="3108705" cy="924156"/>
          </a:xfrm>
        </p:grpSpPr>
        <p:sp>
          <p:nvSpPr>
            <p:cNvPr id="40" name="AutoShape 40"/>
            <p:cNvSpPr/>
            <p:nvPr/>
          </p:nvSpPr>
          <p:spPr>
            <a:xfrm flipV="1">
              <a:off x="10172106" y="7409408"/>
              <a:ext cx="645041" cy="10389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9" name="Freeform 79"/>
            <p:cNvSpPr/>
            <p:nvPr/>
          </p:nvSpPr>
          <p:spPr>
            <a:xfrm>
              <a:off x="10817147" y="7116016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80" name="TextBox 80"/>
            <p:cNvSpPr txBox="1"/>
            <p:nvPr/>
          </p:nvSpPr>
          <p:spPr>
            <a:xfrm>
              <a:off x="11276170" y="7154116"/>
              <a:ext cx="1902094" cy="47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PEARL </a:t>
              </a:r>
            </a:p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MASTER (PM)</a:t>
              </a:r>
            </a:p>
          </p:txBody>
        </p:sp>
        <p:sp>
          <p:nvSpPr>
            <p:cNvPr id="81" name="Freeform 81"/>
            <p:cNvSpPr/>
            <p:nvPr/>
          </p:nvSpPr>
          <p:spPr>
            <a:xfrm>
              <a:off x="10751448" y="6947330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4" y="0"/>
                  </a:lnTo>
                  <a:lnTo>
                    <a:pt x="616104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7" name="TextBox 87"/>
          <p:cNvSpPr txBox="1"/>
          <p:nvPr/>
        </p:nvSpPr>
        <p:spPr>
          <a:xfrm>
            <a:off x="535414" y="3333126"/>
            <a:ext cx="5381980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JUMLAH MITRA DENGAN 3 ID AKTIF PLAN B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3 ID = 6 POIN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3 ID AKTIF PLAN B -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Sampai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peringkat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PRESIDENT total bonus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peringkat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= Rp 8,913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Milyar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F96CEA5-1A3B-770E-63CE-A5DDA66D3B42}"/>
              </a:ext>
            </a:extLst>
          </p:cNvPr>
          <p:cNvGrpSpPr/>
          <p:nvPr/>
        </p:nvGrpSpPr>
        <p:grpSpPr>
          <a:xfrm>
            <a:off x="6836891" y="2698130"/>
            <a:ext cx="3538438" cy="1074049"/>
            <a:chOff x="6836891" y="2698130"/>
            <a:chExt cx="3538438" cy="1074049"/>
          </a:xfrm>
        </p:grpSpPr>
        <p:grpSp>
          <p:nvGrpSpPr>
            <p:cNvPr id="8" name="Group 8"/>
            <p:cNvGrpSpPr/>
            <p:nvPr/>
          </p:nvGrpSpPr>
          <p:grpSpPr>
            <a:xfrm>
              <a:off x="6836891" y="2707655"/>
              <a:ext cx="959750" cy="95975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5</a:t>
                </a: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6854570" y="2762062"/>
              <a:ext cx="924392" cy="924392"/>
            </a:xfrm>
            <a:custGeom>
              <a:avLst/>
              <a:gdLst/>
              <a:ahLst/>
              <a:cxnLst/>
              <a:rect l="l" t="t" r="r" b="b"/>
              <a:pathLst>
                <a:path w="924392" h="924392">
                  <a:moveTo>
                    <a:pt x="0" y="0"/>
                  </a:moveTo>
                  <a:lnTo>
                    <a:pt x="924392" y="0"/>
                  </a:lnTo>
                  <a:lnTo>
                    <a:pt x="924392" y="924392"/>
                  </a:lnTo>
                  <a:lnTo>
                    <a:pt x="0" y="924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9388187" y="2707655"/>
              <a:ext cx="959750" cy="95975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5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9415579" y="2698130"/>
              <a:ext cx="959750" cy="959750"/>
            </a:xfrm>
            <a:custGeom>
              <a:avLst/>
              <a:gdLst/>
              <a:ahLst/>
              <a:cxnLst/>
              <a:rect l="l" t="t" r="r" b="b"/>
              <a:pathLst>
                <a:path w="959750" h="959750">
                  <a:moveTo>
                    <a:pt x="0" y="0"/>
                  </a:moveTo>
                  <a:lnTo>
                    <a:pt x="959750" y="0"/>
                  </a:lnTo>
                  <a:lnTo>
                    <a:pt x="959750" y="959749"/>
                  </a:lnTo>
                  <a:lnTo>
                    <a:pt x="0" y="959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8" name="AutoShape 28"/>
            <p:cNvSpPr/>
            <p:nvPr/>
          </p:nvSpPr>
          <p:spPr>
            <a:xfrm flipH="1">
              <a:off x="7311360" y="3686454"/>
              <a:ext cx="5406" cy="76200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>
              <a:off x="9895454" y="3657879"/>
              <a:ext cx="5406" cy="114300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8" name="TextBox 88"/>
            <p:cNvSpPr txBox="1"/>
            <p:nvPr/>
          </p:nvSpPr>
          <p:spPr>
            <a:xfrm>
              <a:off x="7725501" y="2948444"/>
              <a:ext cx="1766624" cy="511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1"/>
                </a:lnSpc>
              </a:pPr>
              <a:r>
                <a:rPr lang="en-US" sz="3631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MITRA</a:t>
              </a:r>
            </a:p>
          </p:txBody>
        </p:sp>
      </p:grpSp>
      <p:sp>
        <p:nvSpPr>
          <p:cNvPr id="89" name="TextBox 89"/>
          <p:cNvSpPr txBox="1"/>
          <p:nvPr/>
        </p:nvSpPr>
        <p:spPr>
          <a:xfrm>
            <a:off x="11008814" y="1950186"/>
            <a:ext cx="2080331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r>
              <a:rPr lang="en-US" sz="2308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JENJANG </a:t>
            </a:r>
            <a:r>
              <a:rPr lang="en-US" sz="2308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PERINGKAT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872DA7B-2E1E-8F1B-CD8D-30B9C548C691}"/>
              </a:ext>
            </a:extLst>
          </p:cNvPr>
          <p:cNvGrpSpPr/>
          <p:nvPr/>
        </p:nvGrpSpPr>
        <p:grpSpPr>
          <a:xfrm>
            <a:off x="10347936" y="2899168"/>
            <a:ext cx="2867176" cy="586784"/>
            <a:chOff x="10347936" y="2899168"/>
            <a:chExt cx="2867176" cy="586784"/>
          </a:xfrm>
        </p:grpSpPr>
        <p:sp>
          <p:nvSpPr>
            <p:cNvPr id="7" name="AutoShape 7"/>
            <p:cNvSpPr/>
            <p:nvPr/>
          </p:nvSpPr>
          <p:spPr>
            <a:xfrm>
              <a:off x="10347936" y="3187530"/>
              <a:ext cx="403511" cy="503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3" name="Freeform 73"/>
            <p:cNvSpPr/>
            <p:nvPr/>
          </p:nvSpPr>
          <p:spPr>
            <a:xfrm>
              <a:off x="10751448" y="2899168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0" name="TextBox 90"/>
            <p:cNvSpPr txBox="1"/>
            <p:nvPr/>
          </p:nvSpPr>
          <p:spPr>
            <a:xfrm>
              <a:off x="11121352" y="3032953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BEGINNER (B)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240EA8-3622-FFA5-4F7B-14F89D2C6842}"/>
              </a:ext>
            </a:extLst>
          </p:cNvPr>
          <p:cNvGrpSpPr/>
          <p:nvPr/>
        </p:nvGrpSpPr>
        <p:grpSpPr>
          <a:xfrm>
            <a:off x="10375329" y="3958662"/>
            <a:ext cx="2905482" cy="586784"/>
            <a:chOff x="10375329" y="3958662"/>
            <a:chExt cx="2905482" cy="586784"/>
          </a:xfrm>
        </p:grpSpPr>
        <p:sp>
          <p:nvSpPr>
            <p:cNvPr id="33" name="AutoShape 33"/>
            <p:cNvSpPr/>
            <p:nvPr/>
          </p:nvSpPr>
          <p:spPr>
            <a:xfrm>
              <a:off x="10375329" y="4242529"/>
              <a:ext cx="441819" cy="9525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4" name="Freeform 74"/>
            <p:cNvSpPr/>
            <p:nvPr/>
          </p:nvSpPr>
          <p:spPr>
            <a:xfrm>
              <a:off x="10817147" y="395866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1" name="TextBox 91"/>
            <p:cNvSpPr txBox="1"/>
            <p:nvPr/>
          </p:nvSpPr>
          <p:spPr>
            <a:xfrm>
              <a:off x="11187051" y="4092448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ADVANCE (A)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D88AAA2-A835-DB1C-130F-6DB978456BE3}"/>
              </a:ext>
            </a:extLst>
          </p:cNvPr>
          <p:cNvGrpSpPr/>
          <p:nvPr/>
        </p:nvGrpSpPr>
        <p:grpSpPr>
          <a:xfrm>
            <a:off x="10375329" y="4994612"/>
            <a:ext cx="2905482" cy="586784"/>
            <a:chOff x="10375329" y="4994612"/>
            <a:chExt cx="2905482" cy="586784"/>
          </a:xfrm>
        </p:grpSpPr>
        <p:sp>
          <p:nvSpPr>
            <p:cNvPr id="39" name="AutoShape 39"/>
            <p:cNvSpPr/>
            <p:nvPr/>
          </p:nvSpPr>
          <p:spPr>
            <a:xfrm>
              <a:off x="10375329" y="5288004"/>
              <a:ext cx="441819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75" name="Freeform 75"/>
            <p:cNvSpPr/>
            <p:nvPr/>
          </p:nvSpPr>
          <p:spPr>
            <a:xfrm>
              <a:off x="10817147" y="499461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92" name="TextBox 92"/>
            <p:cNvSpPr txBox="1"/>
            <p:nvPr/>
          </p:nvSpPr>
          <p:spPr>
            <a:xfrm>
              <a:off x="11187051" y="5128397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MASTER (M)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58B0766-E5C2-184D-9E65-D5B6350210F2}"/>
              </a:ext>
            </a:extLst>
          </p:cNvPr>
          <p:cNvGrpSpPr/>
          <p:nvPr/>
        </p:nvGrpSpPr>
        <p:grpSpPr>
          <a:xfrm>
            <a:off x="10398414" y="5899976"/>
            <a:ext cx="2882397" cy="924156"/>
            <a:chOff x="10398414" y="5899976"/>
            <a:chExt cx="2882397" cy="924156"/>
          </a:xfrm>
        </p:grpSpPr>
        <p:sp>
          <p:nvSpPr>
            <p:cNvPr id="76" name="Freeform 76"/>
            <p:cNvSpPr/>
            <p:nvPr/>
          </p:nvSpPr>
          <p:spPr>
            <a:xfrm>
              <a:off x="10817147" y="6068662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77" name="TextBox 77"/>
            <p:cNvSpPr txBox="1"/>
            <p:nvPr/>
          </p:nvSpPr>
          <p:spPr>
            <a:xfrm>
              <a:off x="11276170" y="6106762"/>
              <a:ext cx="1902094" cy="47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EXECUTIVE MASTER (M)</a:t>
              </a:r>
            </a:p>
          </p:txBody>
        </p:sp>
        <p:sp>
          <p:nvSpPr>
            <p:cNvPr id="78" name="Freeform 78"/>
            <p:cNvSpPr/>
            <p:nvPr/>
          </p:nvSpPr>
          <p:spPr>
            <a:xfrm>
              <a:off x="10751448" y="5899976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4" y="0"/>
                  </a:lnTo>
                  <a:lnTo>
                    <a:pt x="616104" y="924155"/>
                  </a:lnTo>
                  <a:lnTo>
                    <a:pt x="0" y="92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7" name="AutoShape 97"/>
            <p:cNvSpPr/>
            <p:nvPr/>
          </p:nvSpPr>
          <p:spPr>
            <a:xfrm>
              <a:off x="10398414" y="6362054"/>
              <a:ext cx="418734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AED592E-21BD-A822-8AB4-3E7AA571CFF9}"/>
              </a:ext>
            </a:extLst>
          </p:cNvPr>
          <p:cNvGrpSpPr/>
          <p:nvPr/>
        </p:nvGrpSpPr>
        <p:grpSpPr>
          <a:xfrm>
            <a:off x="10398414" y="7992178"/>
            <a:ext cx="2915247" cy="924156"/>
            <a:chOff x="10398414" y="7992178"/>
            <a:chExt cx="2915247" cy="924156"/>
          </a:xfrm>
        </p:grpSpPr>
        <p:sp>
          <p:nvSpPr>
            <p:cNvPr id="82" name="Freeform 82"/>
            <p:cNvSpPr/>
            <p:nvPr/>
          </p:nvSpPr>
          <p:spPr>
            <a:xfrm>
              <a:off x="10849997" y="8178661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83" name="TextBox 83"/>
            <p:cNvSpPr txBox="1"/>
            <p:nvPr/>
          </p:nvSpPr>
          <p:spPr>
            <a:xfrm>
              <a:off x="11309020" y="8216761"/>
              <a:ext cx="1902094" cy="4700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DIAMOND</a:t>
              </a:r>
            </a:p>
            <a:p>
              <a:pPr algn="ctr">
                <a:lnSpc>
                  <a:spcPts val="1737"/>
                </a:lnSpc>
              </a:pPr>
              <a:r>
                <a:rPr lang="en-US" sz="1737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MASTER (DM)</a:t>
              </a:r>
            </a:p>
          </p:txBody>
        </p:sp>
        <p:sp>
          <p:nvSpPr>
            <p:cNvPr id="84" name="Freeform 84"/>
            <p:cNvSpPr/>
            <p:nvPr/>
          </p:nvSpPr>
          <p:spPr>
            <a:xfrm>
              <a:off x="10784298" y="7992178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3" y="0"/>
                  </a:lnTo>
                  <a:lnTo>
                    <a:pt x="616103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00" name="AutoShape 100"/>
            <p:cNvSpPr/>
            <p:nvPr/>
          </p:nvSpPr>
          <p:spPr>
            <a:xfrm>
              <a:off x="10398414" y="8472053"/>
              <a:ext cx="451583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sp>
        <p:nvSpPr>
          <p:cNvPr id="101" name="AutoShape 101"/>
          <p:cNvSpPr/>
          <p:nvPr/>
        </p:nvSpPr>
        <p:spPr>
          <a:xfrm flipH="1">
            <a:off x="13313660" y="8472053"/>
            <a:ext cx="1164338" cy="0"/>
          </a:xfrm>
          <a:prstGeom prst="line">
            <a:avLst/>
          </a:prstGeom>
          <a:ln w="38100" cap="flat">
            <a:solidFill>
              <a:srgbClr val="1264AB">
                <a:alpha val="34902"/>
              </a:srgbClr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3BC40B4A-DB30-3E94-9C5D-740C4E820D66}"/>
              </a:ext>
            </a:extLst>
          </p:cNvPr>
          <p:cNvGrpSpPr/>
          <p:nvPr/>
        </p:nvGrpSpPr>
        <p:grpSpPr>
          <a:xfrm>
            <a:off x="10398414" y="9028128"/>
            <a:ext cx="2915247" cy="924156"/>
            <a:chOff x="10398414" y="9028128"/>
            <a:chExt cx="2915247" cy="924156"/>
          </a:xfrm>
        </p:grpSpPr>
        <p:sp>
          <p:nvSpPr>
            <p:cNvPr id="85" name="Freeform 85"/>
            <p:cNvSpPr/>
            <p:nvPr/>
          </p:nvSpPr>
          <p:spPr>
            <a:xfrm>
              <a:off x="10849997" y="9211609"/>
              <a:ext cx="2463664" cy="586784"/>
            </a:xfrm>
            <a:custGeom>
              <a:avLst/>
              <a:gdLst/>
              <a:ahLst/>
              <a:cxnLst/>
              <a:rect l="l" t="t" r="r" b="b"/>
              <a:pathLst>
                <a:path w="2463664" h="586784">
                  <a:moveTo>
                    <a:pt x="0" y="0"/>
                  </a:moveTo>
                  <a:lnTo>
                    <a:pt x="2463664" y="0"/>
                  </a:lnTo>
                  <a:lnTo>
                    <a:pt x="2463664" y="586784"/>
                  </a:lnTo>
                  <a:lnTo>
                    <a:pt x="0" y="586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35887"/>
              </a:stretch>
            </a:blipFill>
          </p:spPr>
        </p:sp>
        <p:sp>
          <p:nvSpPr>
            <p:cNvPr id="86" name="Freeform 86"/>
            <p:cNvSpPr/>
            <p:nvPr/>
          </p:nvSpPr>
          <p:spPr>
            <a:xfrm>
              <a:off x="10784298" y="9028128"/>
              <a:ext cx="616104" cy="924156"/>
            </a:xfrm>
            <a:custGeom>
              <a:avLst/>
              <a:gdLst/>
              <a:ahLst/>
              <a:cxnLst/>
              <a:rect l="l" t="t" r="r" b="b"/>
              <a:pathLst>
                <a:path w="616104" h="924156">
                  <a:moveTo>
                    <a:pt x="0" y="0"/>
                  </a:moveTo>
                  <a:lnTo>
                    <a:pt x="616103" y="0"/>
                  </a:lnTo>
                  <a:lnTo>
                    <a:pt x="616103" y="924156"/>
                  </a:lnTo>
                  <a:lnTo>
                    <a:pt x="0" y="92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93" name="TextBox 93"/>
            <p:cNvSpPr txBox="1"/>
            <p:nvPr/>
          </p:nvSpPr>
          <p:spPr>
            <a:xfrm>
              <a:off x="11233330" y="9362260"/>
              <a:ext cx="2080331" cy="257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99"/>
                </a:lnSpc>
              </a:pPr>
              <a:r>
                <a:rPr lang="en-US" sz="1899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PRESIDENT (P)</a:t>
              </a:r>
            </a:p>
          </p:txBody>
        </p:sp>
        <p:sp>
          <p:nvSpPr>
            <p:cNvPr id="102" name="AutoShape 102"/>
            <p:cNvSpPr/>
            <p:nvPr/>
          </p:nvSpPr>
          <p:spPr>
            <a:xfrm flipV="1">
              <a:off x="10398414" y="9505001"/>
              <a:ext cx="451583" cy="3002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</p:grpSp>
      <p:sp>
        <p:nvSpPr>
          <p:cNvPr id="103" name="AutoShape 103"/>
          <p:cNvSpPr/>
          <p:nvPr/>
        </p:nvSpPr>
        <p:spPr>
          <a:xfrm>
            <a:off x="13313661" y="9505001"/>
            <a:ext cx="935739" cy="0"/>
          </a:xfrm>
          <a:prstGeom prst="line">
            <a:avLst/>
          </a:prstGeom>
          <a:ln w="38100" cap="flat">
            <a:solidFill>
              <a:srgbClr val="1264AB">
                <a:alpha val="34902"/>
              </a:srgbClr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4" name="Freeform 104"/>
          <p:cNvSpPr/>
          <p:nvPr/>
        </p:nvSpPr>
        <p:spPr>
          <a:xfrm>
            <a:off x="-154735" y="7234957"/>
            <a:ext cx="6762277" cy="3085289"/>
          </a:xfrm>
          <a:custGeom>
            <a:avLst/>
            <a:gdLst/>
            <a:ahLst/>
            <a:cxnLst/>
            <a:rect l="l" t="t" r="r" b="b"/>
            <a:pathLst>
              <a:path w="6762277" h="3085289">
                <a:moveTo>
                  <a:pt x="0" y="0"/>
                </a:moveTo>
                <a:lnTo>
                  <a:pt x="6762277" y="0"/>
                </a:lnTo>
                <a:lnTo>
                  <a:pt x="6762277" y="3085288"/>
                </a:lnTo>
                <a:lnTo>
                  <a:pt x="0" y="30852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5" name="TextBox 105"/>
          <p:cNvSpPr txBox="1"/>
          <p:nvPr/>
        </p:nvSpPr>
        <p:spPr>
          <a:xfrm>
            <a:off x="13556226" y="8166505"/>
            <a:ext cx="3202387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8"/>
              </a:lnSpc>
            </a:pPr>
            <a:r>
              <a:rPr lang="en-US" sz="2308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CASH SENILAI </a:t>
            </a:r>
            <a:r>
              <a:rPr lang="en-US" sz="2308" b="1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IDR.750.000.000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4653190" y="1950186"/>
            <a:ext cx="2080331" cy="61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08"/>
              </a:lnSpc>
            </a:pPr>
            <a:r>
              <a:rPr lang="en-US" sz="2308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BONUS</a:t>
            </a:r>
            <a:r>
              <a:rPr lang="en-US" sz="2308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PERINGKAT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16A5051-299D-8779-2C1E-7A4E884D191A}"/>
              </a:ext>
            </a:extLst>
          </p:cNvPr>
          <p:cNvGrpSpPr/>
          <p:nvPr/>
        </p:nvGrpSpPr>
        <p:grpSpPr>
          <a:xfrm>
            <a:off x="13215112" y="2903353"/>
            <a:ext cx="3518409" cy="611096"/>
            <a:chOff x="13215112" y="2903353"/>
            <a:chExt cx="3518409" cy="611096"/>
          </a:xfrm>
        </p:grpSpPr>
        <p:sp>
          <p:nvSpPr>
            <p:cNvPr id="94" name="AutoShape 94"/>
            <p:cNvSpPr/>
            <p:nvPr/>
          </p:nvSpPr>
          <p:spPr>
            <a:xfrm>
              <a:off x="13215112" y="3192560"/>
              <a:ext cx="1438079" cy="6817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07" name="TextBox 107"/>
            <p:cNvSpPr txBox="1"/>
            <p:nvPr/>
          </p:nvSpPr>
          <p:spPr>
            <a:xfrm>
              <a:off x="14653190" y="2903353"/>
              <a:ext cx="2080331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IDR.6.000.000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5C4AC23-E59C-D65B-7057-E343FFCDB891}"/>
              </a:ext>
            </a:extLst>
          </p:cNvPr>
          <p:cNvGrpSpPr/>
          <p:nvPr/>
        </p:nvGrpSpPr>
        <p:grpSpPr>
          <a:xfrm>
            <a:off x="13280810" y="3958348"/>
            <a:ext cx="3452712" cy="611096"/>
            <a:chOff x="13280810" y="3958348"/>
            <a:chExt cx="3452712" cy="611096"/>
          </a:xfrm>
        </p:grpSpPr>
        <p:sp>
          <p:nvSpPr>
            <p:cNvPr id="95" name="AutoShape 95"/>
            <p:cNvSpPr/>
            <p:nvPr/>
          </p:nvSpPr>
          <p:spPr>
            <a:xfrm flipH="1">
              <a:off x="13280810" y="4228488"/>
              <a:ext cx="1372379" cy="23566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08" name="TextBox 108"/>
            <p:cNvSpPr txBox="1"/>
            <p:nvPr/>
          </p:nvSpPr>
          <p:spPr>
            <a:xfrm>
              <a:off x="13651708" y="3958348"/>
              <a:ext cx="3081814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IDR.15.000.000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9CFFB87-DE40-BD05-64E8-ED6E25602843}"/>
              </a:ext>
            </a:extLst>
          </p:cNvPr>
          <p:cNvGrpSpPr/>
          <p:nvPr/>
        </p:nvGrpSpPr>
        <p:grpSpPr>
          <a:xfrm>
            <a:off x="13267383" y="4953881"/>
            <a:ext cx="3466138" cy="611096"/>
            <a:chOff x="13267383" y="4953881"/>
            <a:chExt cx="3466138" cy="611096"/>
          </a:xfrm>
        </p:grpSpPr>
        <p:sp>
          <p:nvSpPr>
            <p:cNvPr id="96" name="AutoShape 96"/>
            <p:cNvSpPr/>
            <p:nvPr/>
          </p:nvSpPr>
          <p:spPr>
            <a:xfrm>
              <a:off x="13267383" y="5243015"/>
              <a:ext cx="1385808" cy="6889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09" name="TextBox 109"/>
            <p:cNvSpPr txBox="1"/>
            <p:nvPr/>
          </p:nvSpPr>
          <p:spPr>
            <a:xfrm>
              <a:off x="14653190" y="4953881"/>
              <a:ext cx="2080331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IDR.50.000.000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C1AAE6F-C2F8-1CC4-7D73-E9CC7F10B450}"/>
              </a:ext>
            </a:extLst>
          </p:cNvPr>
          <p:cNvGrpSpPr/>
          <p:nvPr/>
        </p:nvGrpSpPr>
        <p:grpSpPr>
          <a:xfrm>
            <a:off x="13280810" y="6066031"/>
            <a:ext cx="3451400" cy="611096"/>
            <a:chOff x="13280810" y="6066031"/>
            <a:chExt cx="3451400" cy="611096"/>
          </a:xfrm>
        </p:grpSpPr>
        <p:sp>
          <p:nvSpPr>
            <p:cNvPr id="98" name="AutoShape 98"/>
            <p:cNvSpPr/>
            <p:nvPr/>
          </p:nvSpPr>
          <p:spPr>
            <a:xfrm flipH="1">
              <a:off x="13280810" y="6362054"/>
              <a:ext cx="1197189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10" name="TextBox 110"/>
            <p:cNvSpPr txBox="1"/>
            <p:nvPr/>
          </p:nvSpPr>
          <p:spPr>
            <a:xfrm>
              <a:off x="13503290" y="6066031"/>
              <a:ext cx="3228920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IDR.150.000.000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25ED82C-0C39-C38F-C8BD-00ED8D2812AB}"/>
              </a:ext>
            </a:extLst>
          </p:cNvPr>
          <p:cNvGrpSpPr/>
          <p:nvPr/>
        </p:nvGrpSpPr>
        <p:grpSpPr>
          <a:xfrm>
            <a:off x="13280810" y="7113385"/>
            <a:ext cx="3466140" cy="611096"/>
            <a:chOff x="13280810" y="7113385"/>
            <a:chExt cx="3466140" cy="611096"/>
          </a:xfrm>
        </p:grpSpPr>
        <p:sp>
          <p:nvSpPr>
            <p:cNvPr id="99" name="AutoShape 99"/>
            <p:cNvSpPr/>
            <p:nvPr/>
          </p:nvSpPr>
          <p:spPr>
            <a:xfrm flipH="1">
              <a:off x="13280810" y="7409408"/>
              <a:ext cx="1372378" cy="0"/>
            </a:xfrm>
            <a:prstGeom prst="line">
              <a:avLst/>
            </a:prstGeom>
            <a:ln w="38100" cap="flat">
              <a:solidFill>
                <a:srgbClr val="1264AB">
                  <a:alpha val="34902"/>
                </a:srgbClr>
              </a:solidFill>
              <a:prstDash val="sysDash"/>
              <a:headEnd type="none" w="sm" len="sm"/>
              <a:tailEnd type="none" w="sm" len="sm"/>
            </a:ln>
          </p:spPr>
        </p:sp>
        <p:sp>
          <p:nvSpPr>
            <p:cNvPr id="111" name="TextBox 111"/>
            <p:cNvSpPr txBox="1"/>
            <p:nvPr/>
          </p:nvSpPr>
          <p:spPr>
            <a:xfrm>
              <a:off x="13567888" y="7113385"/>
              <a:ext cx="3179062" cy="6110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308"/>
                </a:lnSpc>
              </a:pPr>
              <a:r>
                <a:rPr lang="en-US" sz="2308" b="1">
                  <a:solidFill>
                    <a:srgbClr val="1264A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CASH SENILAI </a:t>
              </a:r>
              <a:r>
                <a:rPr lang="en-US" sz="2308" b="1">
                  <a:solidFill>
                    <a:srgbClr val="0D203B"/>
                  </a:solidFill>
                  <a:latin typeface="Arimo Bold"/>
                  <a:ea typeface="Arimo Bold"/>
                  <a:cs typeface="Arimo Bold"/>
                  <a:sym typeface="Arimo Bold"/>
                </a:rPr>
                <a:t>IDR.500.000.000</a:t>
              </a:r>
            </a:p>
          </p:txBody>
        </p:sp>
      </p:grpSp>
      <p:sp>
        <p:nvSpPr>
          <p:cNvPr id="112" name="TextBox 112"/>
          <p:cNvSpPr txBox="1"/>
          <p:nvPr/>
        </p:nvSpPr>
        <p:spPr>
          <a:xfrm>
            <a:off x="14165925" y="9219773"/>
            <a:ext cx="259268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208"/>
              </a:lnSpc>
            </a:pPr>
            <a:r>
              <a:rPr lang="en-US" sz="2208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CASH SENILAI  </a:t>
            </a:r>
            <a:r>
              <a:rPr lang="en-US" sz="2208" b="1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IDR.1.500.000.000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9" grpId="0"/>
      <p:bldP spid="105" grpId="0"/>
      <p:bldP spid="106" grpId="0"/>
      <p:bldP spid="1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30735" y="2251694"/>
            <a:ext cx="5430492" cy="7588421"/>
          </a:xfrm>
          <a:custGeom>
            <a:avLst/>
            <a:gdLst/>
            <a:ahLst/>
            <a:cxnLst/>
            <a:rect l="l" t="t" r="r" b="b"/>
            <a:pathLst>
              <a:path w="7240656" h="10117895">
                <a:moveTo>
                  <a:pt x="0" y="0"/>
                </a:moveTo>
                <a:lnTo>
                  <a:pt x="7240656" y="0"/>
                </a:lnTo>
                <a:lnTo>
                  <a:pt x="7240656" y="10117894"/>
                </a:lnTo>
                <a:lnTo>
                  <a:pt x="0" y="101178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01446" y="1367774"/>
            <a:ext cx="5384123" cy="8472341"/>
          </a:xfrm>
          <a:custGeom>
            <a:avLst/>
            <a:gdLst/>
            <a:ahLst/>
            <a:cxnLst/>
            <a:rect l="l" t="t" r="r" b="b"/>
            <a:pathLst>
              <a:path w="7178831" h="11296455">
                <a:moveTo>
                  <a:pt x="0" y="0"/>
                </a:moveTo>
                <a:lnTo>
                  <a:pt x="7178831" y="0"/>
                </a:lnTo>
                <a:lnTo>
                  <a:pt x="7178831" y="11296454"/>
                </a:lnTo>
                <a:lnTo>
                  <a:pt x="0" y="11296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23720" y="1367774"/>
            <a:ext cx="5433546" cy="8472341"/>
          </a:xfrm>
          <a:custGeom>
            <a:avLst/>
            <a:gdLst/>
            <a:ahLst/>
            <a:cxnLst/>
            <a:rect l="l" t="t" r="r" b="b"/>
            <a:pathLst>
              <a:path w="7244728" h="11296455">
                <a:moveTo>
                  <a:pt x="0" y="0"/>
                </a:moveTo>
                <a:lnTo>
                  <a:pt x="7244728" y="0"/>
                </a:lnTo>
                <a:lnTo>
                  <a:pt x="7244728" y="11296454"/>
                </a:lnTo>
                <a:lnTo>
                  <a:pt x="0" y="1129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19401" y="389736"/>
            <a:ext cx="11992300" cy="464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BERAPA LAMA MENCAPAI PERINGKAT PRESIDENT DENGAN 3 ID AKTIF 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411" y="1636141"/>
            <a:ext cx="572889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DUPLIKASI SPONSORING 2 ORANG</a:t>
            </a:r>
          </a:p>
          <a:p>
            <a:pPr algn="ctr">
              <a:spcBef>
                <a:spcPct val="0"/>
              </a:spcBef>
            </a:pPr>
            <a:r>
              <a:rPr lang="en-US" sz="20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1 MINGGU JOIN</a:t>
            </a:r>
          </a:p>
        </p:txBody>
      </p:sp>
      <p:sp>
        <p:nvSpPr>
          <p:cNvPr id="8" name="Freeform 8"/>
          <p:cNvSpPr/>
          <p:nvPr/>
        </p:nvSpPr>
        <p:spPr>
          <a:xfrm>
            <a:off x="16193197" y="8730385"/>
            <a:ext cx="1038499" cy="593243"/>
          </a:xfrm>
          <a:custGeom>
            <a:avLst/>
            <a:gdLst/>
            <a:ahLst/>
            <a:cxnLst/>
            <a:rect l="l" t="t" r="r" b="b"/>
            <a:pathLst>
              <a:path w="1384665" h="790990">
                <a:moveTo>
                  <a:pt x="0" y="0"/>
                </a:moveTo>
                <a:lnTo>
                  <a:pt x="1384664" y="0"/>
                </a:lnTo>
                <a:lnTo>
                  <a:pt x="1384664" y="790990"/>
                </a:lnTo>
                <a:lnTo>
                  <a:pt x="0" y="790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8147" y="328516"/>
            <a:ext cx="5509034" cy="159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DANA MOBIL </a:t>
            </a:r>
            <a:r>
              <a:rPr lang="en-US" sz="6000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&amp; RUMAH 15%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796112" y="695651"/>
            <a:ext cx="8115300" cy="95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"/>
              </a:lnSpc>
              <a:spcBef>
                <a:spcPct val="0"/>
              </a:spcBef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UNTUK YANG MELAKUKAN AKUMULASI PEMBELANJAAN MINIMAL 25 BV DIBULAN BERJALAN (CURRENT)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31941" y="2376392"/>
            <a:ext cx="1854757" cy="1123965"/>
            <a:chOff x="0" y="0"/>
            <a:chExt cx="134127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41275" cy="812800"/>
            </a:xfrm>
            <a:custGeom>
              <a:avLst/>
              <a:gdLst/>
              <a:ahLst/>
              <a:cxnLst/>
              <a:rect l="l" t="t" r="r" b="b"/>
              <a:pathLst>
                <a:path w="1341275" h="812800">
                  <a:moveTo>
                    <a:pt x="670638" y="0"/>
                  </a:moveTo>
                  <a:cubicBezTo>
                    <a:pt x="300255" y="0"/>
                    <a:pt x="0" y="181951"/>
                    <a:pt x="0" y="406400"/>
                  </a:cubicBezTo>
                  <a:cubicBezTo>
                    <a:pt x="0" y="630849"/>
                    <a:pt x="300255" y="812800"/>
                    <a:pt x="670638" y="812800"/>
                  </a:cubicBezTo>
                  <a:cubicBezTo>
                    <a:pt x="1041021" y="812800"/>
                    <a:pt x="1341275" y="630849"/>
                    <a:pt x="1341275" y="406400"/>
                  </a:cubicBezTo>
                  <a:cubicBezTo>
                    <a:pt x="1341275" y="181951"/>
                    <a:pt x="1041021" y="0"/>
                    <a:pt x="670638" y="0"/>
                  </a:cubicBezTo>
                  <a:close/>
                </a:path>
              </a:pathLst>
            </a:custGeom>
            <a:solidFill>
              <a:srgbClr val="1264AB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25745" y="104775"/>
              <a:ext cx="108978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BEGINNER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18654" y="3964040"/>
            <a:ext cx="1669207" cy="1564128"/>
            <a:chOff x="0" y="0"/>
            <a:chExt cx="867405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1264AB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10 AKTIVASI PLAN B KIRI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3050393" y="3500356"/>
            <a:ext cx="1308926" cy="46368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 flipV="1">
            <a:off x="4359319" y="3500356"/>
            <a:ext cx="1265119" cy="46368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2" name="Group 12"/>
          <p:cNvGrpSpPr/>
          <p:nvPr/>
        </p:nvGrpSpPr>
        <p:grpSpPr>
          <a:xfrm>
            <a:off x="4792699" y="3964040"/>
            <a:ext cx="1669207" cy="1564128"/>
            <a:chOff x="0" y="0"/>
            <a:chExt cx="867405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1264AB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10 AKTIVASI PLAN B KANAN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56343" y="2783502"/>
            <a:ext cx="1807011" cy="46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  <a:spcBef>
                <a:spcPct val="0"/>
              </a:spcBef>
            </a:pPr>
            <a:r>
              <a:rPr lang="en-US" sz="1771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1771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IDR </a:t>
            </a:r>
            <a:r>
              <a:rPr lang="en-US" sz="1771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2.000.000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303236" y="2388152"/>
            <a:ext cx="1854757" cy="1123965"/>
            <a:chOff x="0" y="0"/>
            <a:chExt cx="1341275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41275" cy="812800"/>
            </a:xfrm>
            <a:custGeom>
              <a:avLst/>
              <a:gdLst/>
              <a:ahLst/>
              <a:cxnLst/>
              <a:rect l="l" t="t" r="r" b="b"/>
              <a:pathLst>
                <a:path w="1341275" h="812800">
                  <a:moveTo>
                    <a:pt x="670638" y="0"/>
                  </a:moveTo>
                  <a:cubicBezTo>
                    <a:pt x="300255" y="0"/>
                    <a:pt x="0" y="181951"/>
                    <a:pt x="0" y="406400"/>
                  </a:cubicBezTo>
                  <a:cubicBezTo>
                    <a:pt x="0" y="630849"/>
                    <a:pt x="300255" y="812800"/>
                    <a:pt x="670638" y="812800"/>
                  </a:cubicBezTo>
                  <a:cubicBezTo>
                    <a:pt x="1041021" y="812800"/>
                    <a:pt x="1341275" y="630849"/>
                    <a:pt x="1341275" y="406400"/>
                  </a:cubicBezTo>
                  <a:cubicBezTo>
                    <a:pt x="1341275" y="181951"/>
                    <a:pt x="1041021" y="0"/>
                    <a:pt x="670638" y="0"/>
                  </a:cubicBezTo>
                  <a:close/>
                </a:path>
              </a:pathLst>
            </a:custGeom>
            <a:solidFill>
              <a:srgbClr val="073496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25745" y="104775"/>
              <a:ext cx="108978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ADVANCE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089948" y="3975800"/>
            <a:ext cx="1669207" cy="1564128"/>
            <a:chOff x="0" y="0"/>
            <a:chExt cx="867405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073496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35 AKTIVASI PLAN B KIRI</a:t>
              </a:r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7921688" y="3512117"/>
            <a:ext cx="1308926" cy="46368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flipH="1" flipV="1">
            <a:off x="9230614" y="3512117"/>
            <a:ext cx="1265119" cy="46368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4" name="Group 24"/>
          <p:cNvGrpSpPr/>
          <p:nvPr/>
        </p:nvGrpSpPr>
        <p:grpSpPr>
          <a:xfrm>
            <a:off x="9663994" y="3975800"/>
            <a:ext cx="1669207" cy="1564128"/>
            <a:chOff x="0" y="0"/>
            <a:chExt cx="867405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073496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35 AKTIVASI PLAN B KANAN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013129" y="2388152"/>
            <a:ext cx="1854757" cy="1123965"/>
            <a:chOff x="0" y="0"/>
            <a:chExt cx="1341275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41275" cy="812800"/>
            </a:xfrm>
            <a:custGeom>
              <a:avLst/>
              <a:gdLst/>
              <a:ahLst/>
              <a:cxnLst/>
              <a:rect l="l" t="t" r="r" b="b"/>
              <a:pathLst>
                <a:path w="1341275" h="812800">
                  <a:moveTo>
                    <a:pt x="670638" y="0"/>
                  </a:moveTo>
                  <a:cubicBezTo>
                    <a:pt x="300255" y="0"/>
                    <a:pt x="0" y="181951"/>
                    <a:pt x="0" y="406400"/>
                  </a:cubicBezTo>
                  <a:cubicBezTo>
                    <a:pt x="0" y="630849"/>
                    <a:pt x="300255" y="812800"/>
                    <a:pt x="670638" y="812800"/>
                  </a:cubicBezTo>
                  <a:cubicBezTo>
                    <a:pt x="1041021" y="812800"/>
                    <a:pt x="1341275" y="630849"/>
                    <a:pt x="1341275" y="406400"/>
                  </a:cubicBezTo>
                  <a:cubicBezTo>
                    <a:pt x="1341275" y="181951"/>
                    <a:pt x="1041021" y="0"/>
                    <a:pt x="670638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125745" y="104775"/>
              <a:ext cx="108978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MASTER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801927" y="3987561"/>
            <a:ext cx="1669207" cy="1564128"/>
            <a:chOff x="0" y="0"/>
            <a:chExt cx="867405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100 AKTIVASI PLAN B KIRI</a:t>
              </a:r>
            </a:p>
          </p:txBody>
        </p:sp>
      </p:grpSp>
      <p:sp>
        <p:nvSpPr>
          <p:cNvPr id="33" name="AutoShape 33"/>
          <p:cNvSpPr/>
          <p:nvPr/>
        </p:nvSpPr>
        <p:spPr>
          <a:xfrm flipV="1">
            <a:off x="12633666" y="3512117"/>
            <a:ext cx="1306841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 flipH="1" flipV="1">
            <a:off x="13940508" y="3512117"/>
            <a:ext cx="1267205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5" name="Group 35"/>
          <p:cNvGrpSpPr/>
          <p:nvPr/>
        </p:nvGrpSpPr>
        <p:grpSpPr>
          <a:xfrm>
            <a:off x="14375973" y="3987561"/>
            <a:ext cx="1669207" cy="1564128"/>
            <a:chOff x="0" y="0"/>
            <a:chExt cx="867405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100 AKTIVASI PLAN B KANAN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6336858" y="2783502"/>
            <a:ext cx="1807011" cy="46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  <a:spcBef>
                <a:spcPct val="0"/>
              </a:spcBef>
            </a:pP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1771" b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IDR </a:t>
            </a: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3.500.000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46752" y="2783502"/>
            <a:ext cx="1807011" cy="466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  <a:spcBef>
                <a:spcPct val="0"/>
              </a:spcBef>
            </a:pP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1771" b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IDR </a:t>
            </a: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5.000.000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410993" y="6389714"/>
            <a:ext cx="1854757" cy="1123965"/>
            <a:chOff x="0" y="0"/>
            <a:chExt cx="1341275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341275" cy="812800"/>
            </a:xfrm>
            <a:custGeom>
              <a:avLst/>
              <a:gdLst/>
              <a:ahLst/>
              <a:cxnLst/>
              <a:rect l="l" t="t" r="r" b="b"/>
              <a:pathLst>
                <a:path w="1341275" h="812800">
                  <a:moveTo>
                    <a:pt x="670638" y="0"/>
                  </a:moveTo>
                  <a:cubicBezTo>
                    <a:pt x="300255" y="0"/>
                    <a:pt x="0" y="181951"/>
                    <a:pt x="0" y="406400"/>
                  </a:cubicBezTo>
                  <a:cubicBezTo>
                    <a:pt x="0" y="630849"/>
                    <a:pt x="300255" y="812800"/>
                    <a:pt x="670638" y="812800"/>
                  </a:cubicBezTo>
                  <a:cubicBezTo>
                    <a:pt x="1041021" y="812800"/>
                    <a:pt x="1341275" y="630849"/>
                    <a:pt x="1341275" y="406400"/>
                  </a:cubicBezTo>
                  <a:cubicBezTo>
                    <a:pt x="1341275" y="181951"/>
                    <a:pt x="1041021" y="0"/>
                    <a:pt x="670638" y="0"/>
                  </a:cubicBezTo>
                  <a:close/>
                </a:path>
              </a:pathLst>
            </a:custGeom>
            <a:solidFill>
              <a:srgbClr val="77BD5E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42" name="TextBox 42"/>
            <p:cNvSpPr txBox="1"/>
            <p:nvPr/>
          </p:nvSpPr>
          <p:spPr>
            <a:xfrm>
              <a:off x="125745" y="104775"/>
              <a:ext cx="108978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EXECUTIVE MASTER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99791" y="7989122"/>
            <a:ext cx="1669207" cy="1564128"/>
            <a:chOff x="0" y="0"/>
            <a:chExt cx="867405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77BD5E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45" name="TextBox 45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500 AKTIVASI PLAN B KIRI</a:t>
              </a:r>
            </a:p>
          </p:txBody>
        </p:sp>
      </p:grpSp>
      <p:sp>
        <p:nvSpPr>
          <p:cNvPr id="46" name="AutoShape 46"/>
          <p:cNvSpPr/>
          <p:nvPr/>
        </p:nvSpPr>
        <p:spPr>
          <a:xfrm flipV="1">
            <a:off x="1031530" y="7513678"/>
            <a:ext cx="1306841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7" name="AutoShape 47"/>
          <p:cNvSpPr/>
          <p:nvPr/>
        </p:nvSpPr>
        <p:spPr>
          <a:xfrm flipH="1" flipV="1">
            <a:off x="2338371" y="7513678"/>
            <a:ext cx="1267205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8" name="Group 48"/>
          <p:cNvGrpSpPr/>
          <p:nvPr/>
        </p:nvGrpSpPr>
        <p:grpSpPr>
          <a:xfrm>
            <a:off x="2808060" y="7989122"/>
            <a:ext cx="1669207" cy="1564128"/>
            <a:chOff x="0" y="0"/>
            <a:chExt cx="867405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77BD5E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500 AKTIVASI PLAN B KANAN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5980283" y="6410999"/>
            <a:ext cx="1854757" cy="1123965"/>
            <a:chOff x="0" y="0"/>
            <a:chExt cx="1341275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341275" cy="812800"/>
            </a:xfrm>
            <a:custGeom>
              <a:avLst/>
              <a:gdLst/>
              <a:ahLst/>
              <a:cxnLst/>
              <a:rect l="l" t="t" r="r" b="b"/>
              <a:pathLst>
                <a:path w="1341275" h="812800">
                  <a:moveTo>
                    <a:pt x="670638" y="0"/>
                  </a:moveTo>
                  <a:cubicBezTo>
                    <a:pt x="300255" y="0"/>
                    <a:pt x="0" y="181951"/>
                    <a:pt x="0" y="406400"/>
                  </a:cubicBezTo>
                  <a:cubicBezTo>
                    <a:pt x="0" y="630849"/>
                    <a:pt x="300255" y="812800"/>
                    <a:pt x="670638" y="812800"/>
                  </a:cubicBezTo>
                  <a:cubicBezTo>
                    <a:pt x="1041021" y="812800"/>
                    <a:pt x="1341275" y="630849"/>
                    <a:pt x="1341275" y="406400"/>
                  </a:cubicBezTo>
                  <a:cubicBezTo>
                    <a:pt x="1341275" y="181951"/>
                    <a:pt x="1041021" y="0"/>
                    <a:pt x="670638" y="0"/>
                  </a:cubicBezTo>
                  <a:close/>
                </a:path>
              </a:pathLst>
            </a:custGeom>
            <a:solidFill>
              <a:srgbClr val="00B397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125745" y="104775"/>
              <a:ext cx="108978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PEARL MASTER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4769081" y="8010408"/>
            <a:ext cx="1669207" cy="1564128"/>
            <a:chOff x="0" y="0"/>
            <a:chExt cx="867405" cy="8128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00B397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56" name="TextBox 56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750 AKTIVASI PLAN B KIRI</a:t>
              </a:r>
            </a:p>
          </p:txBody>
        </p:sp>
      </p:grpSp>
      <p:sp>
        <p:nvSpPr>
          <p:cNvPr id="57" name="AutoShape 57"/>
          <p:cNvSpPr/>
          <p:nvPr/>
        </p:nvSpPr>
        <p:spPr>
          <a:xfrm flipV="1">
            <a:off x="5600820" y="7534964"/>
            <a:ext cx="1306841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AutoShape 58"/>
          <p:cNvSpPr/>
          <p:nvPr/>
        </p:nvSpPr>
        <p:spPr>
          <a:xfrm flipH="1" flipV="1">
            <a:off x="6907662" y="7534964"/>
            <a:ext cx="1267205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9" name="Group 59"/>
          <p:cNvGrpSpPr/>
          <p:nvPr/>
        </p:nvGrpSpPr>
        <p:grpSpPr>
          <a:xfrm>
            <a:off x="7343127" y="8010408"/>
            <a:ext cx="1669207" cy="1564128"/>
            <a:chOff x="0" y="0"/>
            <a:chExt cx="867405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00B397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750 AKTIVASI PLAN B KANAN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652161" y="6389714"/>
            <a:ext cx="1854757" cy="1123965"/>
            <a:chOff x="0" y="0"/>
            <a:chExt cx="1341275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341275" cy="812800"/>
            </a:xfrm>
            <a:custGeom>
              <a:avLst/>
              <a:gdLst/>
              <a:ahLst/>
              <a:cxnLst/>
              <a:rect l="l" t="t" r="r" b="b"/>
              <a:pathLst>
                <a:path w="1341275" h="812800">
                  <a:moveTo>
                    <a:pt x="670638" y="0"/>
                  </a:moveTo>
                  <a:cubicBezTo>
                    <a:pt x="300255" y="0"/>
                    <a:pt x="0" y="181951"/>
                    <a:pt x="0" y="406400"/>
                  </a:cubicBezTo>
                  <a:cubicBezTo>
                    <a:pt x="0" y="630849"/>
                    <a:pt x="300255" y="812800"/>
                    <a:pt x="670638" y="812800"/>
                  </a:cubicBezTo>
                  <a:cubicBezTo>
                    <a:pt x="1041021" y="812800"/>
                    <a:pt x="1341275" y="630849"/>
                    <a:pt x="1341275" y="406400"/>
                  </a:cubicBezTo>
                  <a:cubicBezTo>
                    <a:pt x="1341275" y="181951"/>
                    <a:pt x="1041021" y="0"/>
                    <a:pt x="670638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125745" y="104775"/>
              <a:ext cx="108978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DIAMONDMASTER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9440959" y="7989122"/>
            <a:ext cx="1669207" cy="1564128"/>
            <a:chOff x="0" y="0"/>
            <a:chExt cx="867405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1000 AKTIVASI PLAN B KIRI</a:t>
              </a:r>
            </a:p>
          </p:txBody>
        </p:sp>
      </p:grpSp>
      <p:sp>
        <p:nvSpPr>
          <p:cNvPr id="68" name="AutoShape 68"/>
          <p:cNvSpPr/>
          <p:nvPr/>
        </p:nvSpPr>
        <p:spPr>
          <a:xfrm flipV="1">
            <a:off x="10272699" y="7513678"/>
            <a:ext cx="1306841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9" name="AutoShape 69"/>
          <p:cNvSpPr/>
          <p:nvPr/>
        </p:nvSpPr>
        <p:spPr>
          <a:xfrm flipH="1" flipV="1">
            <a:off x="11579540" y="7513678"/>
            <a:ext cx="1267205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0" name="Group 70"/>
          <p:cNvGrpSpPr/>
          <p:nvPr/>
        </p:nvGrpSpPr>
        <p:grpSpPr>
          <a:xfrm>
            <a:off x="12015005" y="7989122"/>
            <a:ext cx="1669207" cy="1564128"/>
            <a:chOff x="0" y="0"/>
            <a:chExt cx="867405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72" name="TextBox 72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1000 AKTIVASI PLAN B KANAN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5056158" y="6428639"/>
            <a:ext cx="1854757" cy="1123965"/>
            <a:chOff x="0" y="0"/>
            <a:chExt cx="1341275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1341275" cy="812800"/>
            </a:xfrm>
            <a:custGeom>
              <a:avLst/>
              <a:gdLst/>
              <a:ahLst/>
              <a:cxnLst/>
              <a:rect l="l" t="t" r="r" b="b"/>
              <a:pathLst>
                <a:path w="1341275" h="812800">
                  <a:moveTo>
                    <a:pt x="670638" y="0"/>
                  </a:moveTo>
                  <a:cubicBezTo>
                    <a:pt x="300255" y="0"/>
                    <a:pt x="0" y="181951"/>
                    <a:pt x="0" y="406400"/>
                  </a:cubicBezTo>
                  <a:cubicBezTo>
                    <a:pt x="0" y="630849"/>
                    <a:pt x="300255" y="812800"/>
                    <a:pt x="670638" y="812800"/>
                  </a:cubicBezTo>
                  <a:cubicBezTo>
                    <a:pt x="1041021" y="812800"/>
                    <a:pt x="1341275" y="630849"/>
                    <a:pt x="1341275" y="406400"/>
                  </a:cubicBezTo>
                  <a:cubicBezTo>
                    <a:pt x="1341275" y="181951"/>
                    <a:pt x="1041021" y="0"/>
                    <a:pt x="670638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75" name="TextBox 75"/>
            <p:cNvSpPr txBox="1"/>
            <p:nvPr/>
          </p:nvSpPr>
          <p:spPr>
            <a:xfrm>
              <a:off x="125745" y="104775"/>
              <a:ext cx="108978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99"/>
                </a:lnSpc>
              </a:pPr>
              <a:r>
                <a:rPr lang="en-US" sz="15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PRESIDENT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3844956" y="8028048"/>
            <a:ext cx="1669207" cy="1564128"/>
            <a:chOff x="0" y="0"/>
            <a:chExt cx="867405" cy="812800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78" name="TextBox 78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1500 AKTIVASI PLAN B KIRI</a:t>
              </a:r>
            </a:p>
          </p:txBody>
        </p:sp>
      </p:grpSp>
      <p:sp>
        <p:nvSpPr>
          <p:cNvPr id="79" name="AutoShape 79"/>
          <p:cNvSpPr/>
          <p:nvPr/>
        </p:nvSpPr>
        <p:spPr>
          <a:xfrm flipV="1">
            <a:off x="14676696" y="7552604"/>
            <a:ext cx="1306841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0" name="AutoShape 80"/>
          <p:cNvSpPr/>
          <p:nvPr/>
        </p:nvSpPr>
        <p:spPr>
          <a:xfrm flipH="1" flipV="1">
            <a:off x="15983537" y="7552604"/>
            <a:ext cx="1267205" cy="475444"/>
          </a:xfrm>
          <a:prstGeom prst="line">
            <a:avLst/>
          </a:prstGeom>
          <a:ln w="28575" cap="flat">
            <a:solidFill>
              <a:srgbClr val="1264AB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1" name="Group 81"/>
          <p:cNvGrpSpPr/>
          <p:nvPr/>
        </p:nvGrpSpPr>
        <p:grpSpPr>
          <a:xfrm>
            <a:off x="16419002" y="8028048"/>
            <a:ext cx="1669207" cy="1564128"/>
            <a:chOff x="0" y="0"/>
            <a:chExt cx="867405" cy="812800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67405" cy="812800"/>
            </a:xfrm>
            <a:custGeom>
              <a:avLst/>
              <a:gdLst/>
              <a:ahLst/>
              <a:cxnLst/>
              <a:rect l="l" t="t" r="r" b="b"/>
              <a:pathLst>
                <a:path w="867405" h="812800">
                  <a:moveTo>
                    <a:pt x="433702" y="0"/>
                  </a:moveTo>
                  <a:cubicBezTo>
                    <a:pt x="194175" y="0"/>
                    <a:pt x="0" y="181951"/>
                    <a:pt x="0" y="406400"/>
                  </a:cubicBezTo>
                  <a:cubicBezTo>
                    <a:pt x="0" y="630849"/>
                    <a:pt x="194175" y="812800"/>
                    <a:pt x="433702" y="812800"/>
                  </a:cubicBezTo>
                  <a:cubicBezTo>
                    <a:pt x="673230" y="812800"/>
                    <a:pt x="867405" y="630849"/>
                    <a:pt x="867405" y="406400"/>
                  </a:cubicBezTo>
                  <a:cubicBezTo>
                    <a:pt x="867405" y="181951"/>
                    <a:pt x="673230" y="0"/>
                    <a:pt x="433702" y="0"/>
                  </a:cubicBezTo>
                  <a:close/>
                </a:path>
              </a:pathLst>
            </a:custGeom>
            <a:solidFill>
              <a:srgbClr val="3681CF"/>
            </a:solidFill>
            <a:ln w="66675" cap="sq">
              <a:solidFill>
                <a:srgbClr val="F0F3FA"/>
              </a:solidFill>
              <a:prstDash val="solid"/>
              <a:miter/>
            </a:ln>
          </p:spPr>
        </p:sp>
        <p:sp>
          <p:nvSpPr>
            <p:cNvPr id="83" name="TextBox 83"/>
            <p:cNvSpPr txBox="1"/>
            <p:nvPr/>
          </p:nvSpPr>
          <p:spPr>
            <a:xfrm>
              <a:off x="81319" y="104775"/>
              <a:ext cx="704766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00"/>
                </a:lnSpc>
              </a:pPr>
              <a:r>
                <a:rPr lang="en-US" sz="17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1500 AKTIVASI PLAN B KANAN</a:t>
              </a:r>
            </a:p>
          </p:txBody>
        </p:sp>
      </p:grpSp>
      <p:sp>
        <p:nvSpPr>
          <p:cNvPr id="84" name="TextBox 84"/>
          <p:cNvSpPr txBox="1"/>
          <p:nvPr/>
        </p:nvSpPr>
        <p:spPr>
          <a:xfrm>
            <a:off x="1410993" y="5935141"/>
            <a:ext cx="1807011" cy="4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  <a:spcBef>
                <a:spcPct val="0"/>
              </a:spcBef>
            </a:pP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1771" b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IDR </a:t>
            </a: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10.000.000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5980283" y="5935141"/>
            <a:ext cx="1807011" cy="4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  <a:spcBef>
                <a:spcPct val="0"/>
              </a:spcBef>
            </a:pP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1771" b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IDR </a:t>
            </a: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15.000.000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0676034" y="5935141"/>
            <a:ext cx="1807011" cy="4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  <a:spcBef>
                <a:spcPct val="0"/>
              </a:spcBef>
            </a:pP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1771" b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IDR </a:t>
            </a: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20.000.000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15056158" y="5935141"/>
            <a:ext cx="1807011" cy="45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"/>
              </a:lnSpc>
              <a:spcBef>
                <a:spcPct val="0"/>
              </a:spcBef>
            </a:pP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</a:t>
            </a:r>
            <a:r>
              <a:rPr lang="en-US" sz="1771" b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IDR </a:t>
            </a:r>
            <a:r>
              <a:rPr lang="en-US" sz="1771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30.000.000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38" grpId="0"/>
      <p:bldP spid="39" grpId="0"/>
      <p:bldP spid="84" grpId="0"/>
      <p:bldP spid="85" grpId="0"/>
      <p:bldP spid="86" grpId="0"/>
      <p:bldP spid="8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5DCED">
                <a:alpha val="100000"/>
              </a:srgbClr>
            </a:gs>
            <a:gs pos="100000">
              <a:srgbClr val="D5DCED">
                <a:alpha val="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84749" y="1994211"/>
            <a:ext cx="3892353" cy="927062"/>
          </a:xfrm>
          <a:custGeom>
            <a:avLst/>
            <a:gdLst/>
            <a:ahLst/>
            <a:cxnLst/>
            <a:rect l="l" t="t" r="r" b="b"/>
            <a:pathLst>
              <a:path w="3892353" h="927062">
                <a:moveTo>
                  <a:pt x="0" y="0"/>
                </a:moveTo>
                <a:lnTo>
                  <a:pt x="3892353" y="0"/>
                </a:lnTo>
                <a:lnTo>
                  <a:pt x="3892353" y="927062"/>
                </a:lnTo>
                <a:lnTo>
                  <a:pt x="0" y="927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358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21813" y="3289564"/>
            <a:ext cx="3892353" cy="927062"/>
          </a:xfrm>
          <a:custGeom>
            <a:avLst/>
            <a:gdLst/>
            <a:ahLst/>
            <a:cxnLst/>
            <a:rect l="l" t="t" r="r" b="b"/>
            <a:pathLst>
              <a:path w="3892353" h="927062">
                <a:moveTo>
                  <a:pt x="0" y="0"/>
                </a:moveTo>
                <a:lnTo>
                  <a:pt x="3892353" y="0"/>
                </a:lnTo>
                <a:lnTo>
                  <a:pt x="3892353" y="927062"/>
                </a:lnTo>
                <a:lnTo>
                  <a:pt x="0" y="927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358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61908" y="4515346"/>
            <a:ext cx="3892353" cy="927062"/>
          </a:xfrm>
          <a:custGeom>
            <a:avLst/>
            <a:gdLst/>
            <a:ahLst/>
            <a:cxnLst/>
            <a:rect l="l" t="t" r="r" b="b"/>
            <a:pathLst>
              <a:path w="3892353" h="927062">
                <a:moveTo>
                  <a:pt x="0" y="0"/>
                </a:moveTo>
                <a:lnTo>
                  <a:pt x="3892353" y="0"/>
                </a:lnTo>
                <a:lnTo>
                  <a:pt x="3892353" y="927062"/>
                </a:lnTo>
                <a:lnTo>
                  <a:pt x="0" y="927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358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120" y="5861508"/>
            <a:ext cx="3892353" cy="927062"/>
          </a:xfrm>
          <a:custGeom>
            <a:avLst/>
            <a:gdLst/>
            <a:ahLst/>
            <a:cxnLst/>
            <a:rect l="l" t="t" r="r" b="b"/>
            <a:pathLst>
              <a:path w="3892353" h="927062">
                <a:moveTo>
                  <a:pt x="0" y="0"/>
                </a:moveTo>
                <a:lnTo>
                  <a:pt x="3892353" y="0"/>
                </a:lnTo>
                <a:lnTo>
                  <a:pt x="3892353" y="927062"/>
                </a:lnTo>
                <a:lnTo>
                  <a:pt x="0" y="927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3588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32685" y="7255295"/>
            <a:ext cx="3892353" cy="927062"/>
          </a:xfrm>
          <a:custGeom>
            <a:avLst/>
            <a:gdLst/>
            <a:ahLst/>
            <a:cxnLst/>
            <a:rect l="l" t="t" r="r" b="b"/>
            <a:pathLst>
              <a:path w="3892353" h="927062">
                <a:moveTo>
                  <a:pt x="0" y="0"/>
                </a:moveTo>
                <a:lnTo>
                  <a:pt x="3892353" y="0"/>
                </a:lnTo>
                <a:lnTo>
                  <a:pt x="3892353" y="927063"/>
                </a:lnTo>
                <a:lnTo>
                  <a:pt x="0" y="927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3588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282927" y="1906981"/>
            <a:ext cx="1014293" cy="101429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27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2%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07593" y="1114425"/>
            <a:ext cx="5509034" cy="1590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GLOBAL</a:t>
            </a:r>
            <a:r>
              <a:rPr lang="en-US" sz="6000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BONUS 5%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7593" y="2943226"/>
            <a:ext cx="5509034" cy="1273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  <a:spcBef>
                <a:spcPct val="0"/>
              </a:spcBef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5% DARI OMSET PERUSAHAAN PLAN B SETIAP BULAN DIBAGI RATA DENGAN JUMLAH MEMBER YANG MEMENUHI SYARAT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7593" y="4724180"/>
            <a:ext cx="5509034" cy="1902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DIAKUMULASIKAN SETIAP BULAN DAN DI BAYARKAN AKHIR TAHUN</a:t>
            </a:r>
          </a:p>
          <a:p>
            <a:pPr algn="l">
              <a:lnSpc>
                <a:spcPts val="2508"/>
              </a:lnSpc>
            </a:pPr>
            <a:endParaRPr lang="en-US" sz="2508" b="1" dirty="0">
              <a:solidFill>
                <a:srgbClr val="1264AB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l">
              <a:lnSpc>
                <a:spcPts val="2508"/>
              </a:lnSpc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SYARAT WAJIB BELANJA 25 BV SETIAP BULAN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47025" y="3363285"/>
            <a:ext cx="3005126" cy="72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744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EXECUTIVE MASTER (M)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120" y="4589067"/>
            <a:ext cx="3005126" cy="72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744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PEARL </a:t>
            </a:r>
          </a:p>
          <a:p>
            <a:pPr algn="ctr">
              <a:lnSpc>
                <a:spcPts val="2744"/>
              </a:lnSpc>
            </a:pPr>
            <a:r>
              <a:rPr lang="en-US" sz="2744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MASTER (PM)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12332" y="5935229"/>
            <a:ext cx="3005126" cy="72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2744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DIAMOND</a:t>
            </a:r>
          </a:p>
          <a:p>
            <a:pPr algn="ctr">
              <a:lnSpc>
                <a:spcPts val="2744"/>
              </a:lnSpc>
            </a:pPr>
            <a:r>
              <a:rPr lang="en-US" sz="2744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MASTER (DM)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69162" y="2198533"/>
            <a:ext cx="3286724" cy="41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1"/>
              </a:lnSpc>
            </a:pPr>
            <a:r>
              <a:rPr lang="en-US" sz="3001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MASTER (M)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38314" y="7486264"/>
            <a:ext cx="3286724" cy="41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1"/>
              </a:lnSpc>
            </a:pPr>
            <a:r>
              <a:rPr lang="en-US" sz="3001" b="1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PRESIDENT (P)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60316" y="3525418"/>
            <a:ext cx="686709" cy="41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1"/>
              </a:lnSpc>
            </a:pPr>
            <a:r>
              <a:rPr lang="en-US" sz="300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1%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386174" y="3235598"/>
            <a:ext cx="1034994" cy="10349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27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1%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330015" y="4461380"/>
            <a:ext cx="1034994" cy="103499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27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1%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197691" y="5753576"/>
            <a:ext cx="1034994" cy="103499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23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0,5%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990588" y="7169570"/>
            <a:ext cx="1034994" cy="103499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123825"/>
              <a:ext cx="660400" cy="612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r>
                <a:rPr lang="en-US" sz="2399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0,5%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438287" y="464795"/>
            <a:ext cx="2119175" cy="1056767"/>
          </a:xfrm>
          <a:custGeom>
            <a:avLst/>
            <a:gdLst/>
            <a:ahLst/>
            <a:cxnLst/>
            <a:rect l="l" t="t" r="r" b="b"/>
            <a:pathLst>
              <a:path w="2119175" h="1056767">
                <a:moveTo>
                  <a:pt x="0" y="0"/>
                </a:moveTo>
                <a:lnTo>
                  <a:pt x="2119174" y="0"/>
                </a:lnTo>
                <a:lnTo>
                  <a:pt x="2119174" y="1056766"/>
                </a:lnTo>
                <a:lnTo>
                  <a:pt x="0" y="1056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381" b="-5515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924443" y="328671"/>
            <a:ext cx="2119175" cy="1056767"/>
          </a:xfrm>
          <a:custGeom>
            <a:avLst/>
            <a:gdLst/>
            <a:ahLst/>
            <a:cxnLst/>
            <a:rect l="l" t="t" r="r" b="b"/>
            <a:pathLst>
              <a:path w="2119175" h="1056767">
                <a:moveTo>
                  <a:pt x="0" y="0"/>
                </a:moveTo>
                <a:lnTo>
                  <a:pt x="2119175" y="0"/>
                </a:lnTo>
                <a:lnTo>
                  <a:pt x="2119175" y="1056767"/>
                </a:lnTo>
                <a:lnTo>
                  <a:pt x="0" y="1056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381" b="-55152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613276" y="2016340"/>
            <a:ext cx="1343513" cy="1377992"/>
            <a:chOff x="0" y="0"/>
            <a:chExt cx="1179316" cy="12095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9316" cy="1209581"/>
            </a:xfrm>
            <a:custGeom>
              <a:avLst/>
              <a:gdLst/>
              <a:ahLst/>
              <a:cxnLst/>
              <a:rect l="l" t="t" r="r" b="b"/>
              <a:pathLst>
                <a:path w="1179316" h="1209581">
                  <a:moveTo>
                    <a:pt x="589658" y="0"/>
                  </a:moveTo>
                  <a:cubicBezTo>
                    <a:pt x="263999" y="0"/>
                    <a:pt x="0" y="270774"/>
                    <a:pt x="0" y="604791"/>
                  </a:cubicBezTo>
                  <a:cubicBezTo>
                    <a:pt x="0" y="938807"/>
                    <a:pt x="263999" y="1209581"/>
                    <a:pt x="589658" y="1209581"/>
                  </a:cubicBezTo>
                  <a:cubicBezTo>
                    <a:pt x="915317" y="1209581"/>
                    <a:pt x="1179316" y="938807"/>
                    <a:pt x="1179316" y="604791"/>
                  </a:cubicBezTo>
                  <a:cubicBezTo>
                    <a:pt x="1179316" y="270774"/>
                    <a:pt x="915317" y="0"/>
                    <a:pt x="589658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0561" y="141973"/>
              <a:ext cx="958195" cy="954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5 LEVEL</a:t>
              </a:r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12285033" y="3394332"/>
            <a:ext cx="0" cy="5121499"/>
          </a:xfrm>
          <a:prstGeom prst="line">
            <a:avLst/>
          </a:prstGeom>
          <a:ln w="38100" cap="flat">
            <a:solidFill>
              <a:srgbClr val="184F83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1613276" y="3639949"/>
            <a:ext cx="1343513" cy="1377992"/>
            <a:chOff x="0" y="0"/>
            <a:chExt cx="1179316" cy="12095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79316" cy="1209581"/>
            </a:xfrm>
            <a:custGeom>
              <a:avLst/>
              <a:gdLst/>
              <a:ahLst/>
              <a:cxnLst/>
              <a:rect l="l" t="t" r="r" b="b"/>
              <a:pathLst>
                <a:path w="1179316" h="1209581">
                  <a:moveTo>
                    <a:pt x="589658" y="0"/>
                  </a:moveTo>
                  <a:cubicBezTo>
                    <a:pt x="263999" y="0"/>
                    <a:pt x="0" y="270774"/>
                    <a:pt x="0" y="604791"/>
                  </a:cubicBezTo>
                  <a:cubicBezTo>
                    <a:pt x="0" y="938807"/>
                    <a:pt x="263999" y="1209581"/>
                    <a:pt x="589658" y="1209581"/>
                  </a:cubicBezTo>
                  <a:cubicBezTo>
                    <a:pt x="915317" y="1209581"/>
                    <a:pt x="1179316" y="938807"/>
                    <a:pt x="1179316" y="604791"/>
                  </a:cubicBezTo>
                  <a:cubicBezTo>
                    <a:pt x="1179316" y="270774"/>
                    <a:pt x="915317" y="0"/>
                    <a:pt x="589658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10561" y="141973"/>
              <a:ext cx="958195" cy="954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10 LEVEL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13276" y="5265069"/>
            <a:ext cx="1343513" cy="1377992"/>
            <a:chOff x="0" y="0"/>
            <a:chExt cx="1179316" cy="12095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79316" cy="1209581"/>
            </a:xfrm>
            <a:custGeom>
              <a:avLst/>
              <a:gdLst/>
              <a:ahLst/>
              <a:cxnLst/>
              <a:rect l="l" t="t" r="r" b="b"/>
              <a:pathLst>
                <a:path w="1179316" h="1209581">
                  <a:moveTo>
                    <a:pt x="589658" y="0"/>
                  </a:moveTo>
                  <a:cubicBezTo>
                    <a:pt x="263999" y="0"/>
                    <a:pt x="0" y="270774"/>
                    <a:pt x="0" y="604791"/>
                  </a:cubicBezTo>
                  <a:cubicBezTo>
                    <a:pt x="0" y="938807"/>
                    <a:pt x="263999" y="1209581"/>
                    <a:pt x="589658" y="1209581"/>
                  </a:cubicBezTo>
                  <a:cubicBezTo>
                    <a:pt x="915317" y="1209581"/>
                    <a:pt x="1179316" y="938807"/>
                    <a:pt x="1179316" y="604791"/>
                  </a:cubicBezTo>
                  <a:cubicBezTo>
                    <a:pt x="1179316" y="270774"/>
                    <a:pt x="915317" y="0"/>
                    <a:pt x="589658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0561" y="141973"/>
              <a:ext cx="958195" cy="954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15 LEVEL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613276" y="6890711"/>
            <a:ext cx="1343513" cy="1377992"/>
            <a:chOff x="0" y="0"/>
            <a:chExt cx="1179316" cy="12095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9316" cy="1209581"/>
            </a:xfrm>
            <a:custGeom>
              <a:avLst/>
              <a:gdLst/>
              <a:ahLst/>
              <a:cxnLst/>
              <a:rect l="l" t="t" r="r" b="b"/>
              <a:pathLst>
                <a:path w="1179316" h="1209581">
                  <a:moveTo>
                    <a:pt x="589658" y="0"/>
                  </a:moveTo>
                  <a:cubicBezTo>
                    <a:pt x="263999" y="0"/>
                    <a:pt x="0" y="270774"/>
                    <a:pt x="0" y="604791"/>
                  </a:cubicBezTo>
                  <a:cubicBezTo>
                    <a:pt x="0" y="938807"/>
                    <a:pt x="263999" y="1209581"/>
                    <a:pt x="589658" y="1209581"/>
                  </a:cubicBezTo>
                  <a:cubicBezTo>
                    <a:pt x="915317" y="1209581"/>
                    <a:pt x="1179316" y="938807"/>
                    <a:pt x="1179316" y="604791"/>
                  </a:cubicBezTo>
                  <a:cubicBezTo>
                    <a:pt x="1179316" y="270774"/>
                    <a:pt x="915317" y="0"/>
                    <a:pt x="589658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10561" y="141973"/>
              <a:ext cx="958195" cy="954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20 LEVEL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613276" y="8515831"/>
            <a:ext cx="1343513" cy="1377992"/>
            <a:chOff x="0" y="0"/>
            <a:chExt cx="1179316" cy="120958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79316" cy="1209581"/>
            </a:xfrm>
            <a:custGeom>
              <a:avLst/>
              <a:gdLst/>
              <a:ahLst/>
              <a:cxnLst/>
              <a:rect l="l" t="t" r="r" b="b"/>
              <a:pathLst>
                <a:path w="1179316" h="1209581">
                  <a:moveTo>
                    <a:pt x="589658" y="0"/>
                  </a:moveTo>
                  <a:cubicBezTo>
                    <a:pt x="263999" y="0"/>
                    <a:pt x="0" y="270774"/>
                    <a:pt x="0" y="604791"/>
                  </a:cubicBezTo>
                  <a:cubicBezTo>
                    <a:pt x="0" y="938807"/>
                    <a:pt x="263999" y="1209581"/>
                    <a:pt x="589658" y="1209581"/>
                  </a:cubicBezTo>
                  <a:cubicBezTo>
                    <a:pt x="915317" y="1209581"/>
                    <a:pt x="1179316" y="938807"/>
                    <a:pt x="1179316" y="604791"/>
                  </a:cubicBezTo>
                  <a:cubicBezTo>
                    <a:pt x="1179316" y="270774"/>
                    <a:pt x="915317" y="0"/>
                    <a:pt x="589658" y="0"/>
                  </a:cubicBezTo>
                  <a:close/>
                </a:path>
              </a:pathLst>
            </a:custGeom>
            <a:solidFill>
              <a:srgbClr val="1264A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10561" y="141973"/>
              <a:ext cx="958195" cy="954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r>
                <a:rPr lang="en-US" sz="1800" b="1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25 LEVEL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E989C7-4121-CADD-1349-DEB4A451F28D}"/>
              </a:ext>
            </a:extLst>
          </p:cNvPr>
          <p:cNvGrpSpPr/>
          <p:nvPr/>
        </p:nvGrpSpPr>
        <p:grpSpPr>
          <a:xfrm>
            <a:off x="12205937" y="228447"/>
            <a:ext cx="1501704" cy="1787893"/>
            <a:chOff x="12205937" y="228447"/>
            <a:chExt cx="1501704" cy="1787893"/>
          </a:xfrm>
        </p:grpSpPr>
        <p:grpSp>
          <p:nvGrpSpPr>
            <p:cNvPr id="2" name="Group 2"/>
            <p:cNvGrpSpPr/>
            <p:nvPr/>
          </p:nvGrpSpPr>
          <p:grpSpPr>
            <a:xfrm>
              <a:off x="12205937" y="228447"/>
              <a:ext cx="1501704" cy="1540243"/>
              <a:chOff x="0" y="0"/>
              <a:chExt cx="1179316" cy="120958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79316" cy="1209581"/>
              </a:xfrm>
              <a:custGeom>
                <a:avLst/>
                <a:gdLst/>
                <a:ahLst/>
                <a:cxnLst/>
                <a:rect l="l" t="t" r="r" b="b"/>
                <a:pathLst>
                  <a:path w="1179316" h="1209581">
                    <a:moveTo>
                      <a:pt x="589658" y="0"/>
                    </a:moveTo>
                    <a:cubicBezTo>
                      <a:pt x="263999" y="0"/>
                      <a:pt x="0" y="270774"/>
                      <a:pt x="0" y="604791"/>
                    </a:cubicBezTo>
                    <a:cubicBezTo>
                      <a:pt x="0" y="938807"/>
                      <a:pt x="263999" y="1209581"/>
                      <a:pt x="589658" y="1209581"/>
                    </a:cubicBezTo>
                    <a:cubicBezTo>
                      <a:pt x="915317" y="1209581"/>
                      <a:pt x="1179316" y="938807"/>
                      <a:pt x="1179316" y="604791"/>
                    </a:cubicBezTo>
                    <a:cubicBezTo>
                      <a:pt x="1179316" y="270774"/>
                      <a:pt x="915317" y="0"/>
                      <a:pt x="589658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76200" cap="sq">
                <a:solidFill>
                  <a:srgbClr val="CFD7E8"/>
                </a:solidFill>
                <a:prstDash val="solid"/>
                <a:miter/>
              </a:ln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110561" y="161023"/>
                <a:ext cx="958195" cy="9351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99"/>
                  </a:lnSpc>
                </a:pPr>
                <a:r>
                  <a:rPr lang="en-US" sz="23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</p:txBody>
          </p:sp>
        </p:grpSp>
        <p:sp>
          <p:nvSpPr>
            <p:cNvPr id="22" name="AutoShape 22"/>
            <p:cNvSpPr/>
            <p:nvPr/>
          </p:nvSpPr>
          <p:spPr>
            <a:xfrm flipH="1">
              <a:off x="12285033" y="1768690"/>
              <a:ext cx="671757" cy="247650"/>
            </a:xfrm>
            <a:prstGeom prst="line">
              <a:avLst/>
            </a:prstGeom>
            <a:ln w="38100" cap="flat">
              <a:solidFill>
                <a:srgbClr val="184F83"/>
              </a:solidFill>
              <a:prstDash val="sysDash"/>
              <a:headEnd type="none" w="sm" len="sm"/>
              <a:tailEnd type="none" w="sm" len="sm"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907593" y="1104900"/>
            <a:ext cx="5287774" cy="2083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3"/>
              </a:lnSpc>
            </a:pPr>
            <a:r>
              <a:rPr lang="en-US" sz="5313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BONUS </a:t>
            </a:r>
            <a:r>
              <a:rPr lang="en-US" sz="5313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KEPEMIMPINAN 16%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54792" y="3800720"/>
            <a:ext cx="6636917" cy="95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670" lvl="1" indent="-270835" algn="l">
              <a:lnSpc>
                <a:spcPts val="2508"/>
              </a:lnSpc>
              <a:buFont typeface="Arial"/>
              <a:buChar char="•"/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BONUS BULANAN DARI AKTIVASI PLAN B DAN PEMBELANJAAN PRIBADI (PERSONAL BV).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54792" y="5407496"/>
            <a:ext cx="6636917" cy="33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670" lvl="1" indent="-270835" algn="l">
              <a:lnSpc>
                <a:spcPts val="2508"/>
              </a:lnSpc>
              <a:buFont typeface="Arial"/>
              <a:buChar char="•"/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UNTUK PERINGKAT MASTER KEATAS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4792" y="6385622"/>
            <a:ext cx="6636917" cy="95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670" lvl="1" indent="-270835" algn="l">
              <a:lnSpc>
                <a:spcPts val="2508"/>
              </a:lnSpc>
              <a:buFont typeface="Arial"/>
              <a:buChar char="•"/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SETIAP PERINGKAT AKAN MENDAPATKAN 5 LEVEL KOMPRES UNILEVEL.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4792" y="7992398"/>
            <a:ext cx="6636917" cy="95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1670" lvl="1" indent="-270835" algn="l">
              <a:lnSpc>
                <a:spcPts val="2508"/>
              </a:lnSpc>
              <a:buFont typeface="Arial"/>
              <a:buChar char="•"/>
            </a:pPr>
            <a:r>
              <a:rPr lang="en-US" sz="250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SYARAT MELAKUKAN PEMBELANJAAN PRIBADI 25 BV (PERSONAL BV)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92229" y="2682625"/>
            <a:ext cx="2328434" cy="33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508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MASTER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492229" y="4113662"/>
            <a:ext cx="2328434" cy="64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508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EXECUTIVE MASTER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92229" y="5641563"/>
            <a:ext cx="2328434" cy="64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508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PEARL MASTER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492229" y="7217412"/>
            <a:ext cx="2328434" cy="64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508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DIAMOND MASTER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92229" y="8992604"/>
            <a:ext cx="2328434" cy="33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2508" b="1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PRESIDENT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00672" y="2401137"/>
            <a:ext cx="6150283" cy="7742672"/>
          </a:xfrm>
          <a:custGeom>
            <a:avLst/>
            <a:gdLst/>
            <a:ahLst/>
            <a:cxnLst/>
            <a:rect l="l" t="t" r="r" b="b"/>
            <a:pathLst>
              <a:path w="6150283" h="8603318">
                <a:moveTo>
                  <a:pt x="0" y="0"/>
                </a:moveTo>
                <a:lnTo>
                  <a:pt x="6150284" y="0"/>
                </a:lnTo>
                <a:lnTo>
                  <a:pt x="6150284" y="8603319"/>
                </a:lnTo>
                <a:lnTo>
                  <a:pt x="0" y="8603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0" b="-5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0765" y="1628705"/>
            <a:ext cx="6708604" cy="8515104"/>
          </a:xfrm>
          <a:custGeom>
            <a:avLst/>
            <a:gdLst/>
            <a:ahLst/>
            <a:cxnLst/>
            <a:rect l="l" t="t" r="r" b="b"/>
            <a:pathLst>
              <a:path w="6708604" h="8515104">
                <a:moveTo>
                  <a:pt x="0" y="0"/>
                </a:moveTo>
                <a:lnTo>
                  <a:pt x="6708604" y="0"/>
                </a:lnTo>
                <a:lnTo>
                  <a:pt x="6708604" y="8515104"/>
                </a:lnTo>
                <a:lnTo>
                  <a:pt x="0" y="8515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15323" y="6702796"/>
            <a:ext cx="539744" cy="345436"/>
          </a:xfrm>
          <a:custGeom>
            <a:avLst/>
            <a:gdLst/>
            <a:ahLst/>
            <a:cxnLst/>
            <a:rect l="l" t="t" r="r" b="b"/>
            <a:pathLst>
              <a:path w="539744" h="345436">
                <a:moveTo>
                  <a:pt x="0" y="0"/>
                </a:moveTo>
                <a:lnTo>
                  <a:pt x="539744" y="0"/>
                </a:lnTo>
                <a:lnTo>
                  <a:pt x="539744" y="345437"/>
                </a:lnTo>
                <a:lnTo>
                  <a:pt x="0" y="3454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9937" y="573405"/>
            <a:ext cx="8115300" cy="67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3"/>
              </a:lnSpc>
              <a:spcBef>
                <a:spcPct val="0"/>
              </a:spcBef>
            </a:pPr>
            <a:r>
              <a:rPr lang="en-US" sz="1923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PERHITUNGAN BONUS KEPEMIMPINAN – UNILEVEL (COMPRESSED)</a:t>
            </a:r>
          </a:p>
          <a:p>
            <a:pPr algn="ctr">
              <a:lnSpc>
                <a:spcPts val="2693"/>
              </a:lnSpc>
              <a:spcBef>
                <a:spcPct val="0"/>
              </a:spcBef>
            </a:pPr>
            <a:r>
              <a:rPr lang="en-US" sz="1923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DARI MITRA YANG MELAKUKAN BELANJA 25 BV / BULAN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28880" y="1552505"/>
            <a:ext cx="8093869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WALAUPUN 1 LEG YANG MENGHASILKAN OMSET 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TETAP MENDAPATKAN BONUS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82791" y="3312228"/>
            <a:ext cx="2790262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LEG KIRI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09086" y="8633575"/>
            <a:ext cx="6133456" cy="59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8"/>
              </a:lnSpc>
              <a:spcBef>
                <a:spcPct val="0"/>
              </a:spcBef>
            </a:pPr>
            <a:r>
              <a:rPr lang="en-US" sz="3306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BONUS = 40,960,000 / BULAN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17411" y="6855823"/>
            <a:ext cx="611628" cy="133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7"/>
              </a:lnSpc>
              <a:spcBef>
                <a:spcPct val="0"/>
              </a:spcBef>
            </a:pPr>
            <a:r>
              <a:rPr lang="en-US" sz="7384" b="1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51576" y="3312228"/>
            <a:ext cx="1943299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LEG KANAN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00672" y="6922026"/>
            <a:ext cx="2503922" cy="1230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  <a:spcBef>
                <a:spcPct val="0"/>
              </a:spcBef>
            </a:pPr>
            <a:r>
              <a:rPr lang="en-US" sz="6885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4.096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8895" y="2258389"/>
            <a:ext cx="11545759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POTENSI TOTAL BONUS KEPEMIMPINAN DIHITUNG DARI AKTIVASI PLAN B SAMPAI KEDALAMAN 25 LEVEL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53709" y="3513761"/>
          <a:ext cx="17462343" cy="5474006"/>
        </p:xfrm>
        <a:graphic>
          <a:graphicData uri="http://schemas.openxmlformats.org/drawingml/2006/table">
            <a:tbl>
              <a:tblPr/>
              <a:tblGrid>
                <a:gridCol w="4803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3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24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30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9787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PERINGKAT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 MITRA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AKTIVASI PLAN B (1BV)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PERSONAL BV (1BV)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BONUS/BLN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(BV)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BONUS IDR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74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 dirty="0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640.000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74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EXECUTIVE 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1.024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1.024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2.048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20.480.000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74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PEARL 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32.768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32.768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32.768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65.536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655.360.000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048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DIAMOND 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1.048.576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1.048.576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1.048.576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2.097.152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20.971.520.000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048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PRESIDENT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33.554.432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33.554.432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33.554.432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67.108.864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 dirty="0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671.088.640.000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8895" y="2258389"/>
            <a:ext cx="11545759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POTENSI BONUS KEPEMIMPINAN SETIAP BULAN DIHITUNG DARI PERSONAL BV SAMPAI KEDALAMAN 25 LEVEL.</a:t>
            </a: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53709" y="3513761"/>
          <a:ext cx="17462343" cy="5474006"/>
        </p:xfrm>
        <a:graphic>
          <a:graphicData uri="http://schemas.openxmlformats.org/drawingml/2006/table">
            <a:tbl>
              <a:tblPr/>
              <a:tblGrid>
                <a:gridCol w="4803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2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38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24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30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9787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PERINGKAT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JUMLAH MITRA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AKTIVASI PLAN B (1BV)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PERSONAL BV (1BV)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BONUS/BLN</a:t>
                      </a:r>
                      <a:endParaRPr lang="en-US" sz="1100"/>
                    </a:p>
                    <a:p>
                      <a:pPr algn="ctr">
                        <a:lnSpc>
                          <a:spcPts val="2799"/>
                        </a:lnSpc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(BV)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1">
                          <a:solidFill>
                            <a:srgbClr val="FFFFFF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BONUS IDR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8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74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640.000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74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EXECUTIVE 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1.024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1.024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1.024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2.048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20.480.000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749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PEARL 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32.768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32.768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32.768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65.536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655.360.000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D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048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DIAMOND MASTER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1.048.576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1.048.576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1.048.576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2.097.152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20.971.520.000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0486"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PRESIDENT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33.554.432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33.554.432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33.554.432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67.108.864 BV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0"/>
                        </a:lnSpc>
                        <a:defRPr/>
                      </a:pPr>
                      <a:r>
                        <a:rPr lang="en-US" sz="1700" b="1" dirty="0">
                          <a:solidFill>
                            <a:srgbClr val="000000"/>
                          </a:solidFill>
                          <a:latin typeface="Gotham Bold"/>
                          <a:ea typeface="Gotham Bold"/>
                          <a:cs typeface="Gotham Bold"/>
                          <a:sym typeface="Gotham Bold"/>
                        </a:rPr>
                        <a:t>671.088.640.000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734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B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64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01711"/>
            <a:ext cx="6762277" cy="3085289"/>
          </a:xfrm>
          <a:custGeom>
            <a:avLst/>
            <a:gdLst/>
            <a:ahLst/>
            <a:cxnLst/>
            <a:rect l="l" t="t" r="r" b="b"/>
            <a:pathLst>
              <a:path w="6762277" h="3085289">
                <a:moveTo>
                  <a:pt x="0" y="0"/>
                </a:moveTo>
                <a:lnTo>
                  <a:pt x="6762277" y="0"/>
                </a:lnTo>
                <a:lnTo>
                  <a:pt x="6762277" y="3085289"/>
                </a:lnTo>
                <a:lnTo>
                  <a:pt x="0" y="30852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525723" y="7201711"/>
            <a:ext cx="6762277" cy="3085289"/>
          </a:xfrm>
          <a:custGeom>
            <a:avLst/>
            <a:gdLst/>
            <a:ahLst/>
            <a:cxnLst/>
            <a:rect l="l" t="t" r="r" b="b"/>
            <a:pathLst>
              <a:path w="6762277" h="3085289">
                <a:moveTo>
                  <a:pt x="6762277" y="0"/>
                </a:moveTo>
                <a:lnTo>
                  <a:pt x="0" y="0"/>
                </a:lnTo>
                <a:lnTo>
                  <a:pt x="0" y="3085289"/>
                </a:lnTo>
                <a:lnTo>
                  <a:pt x="6762277" y="3085289"/>
                </a:lnTo>
                <a:lnTo>
                  <a:pt x="676227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23169" y="6283129"/>
            <a:ext cx="715938" cy="854851"/>
          </a:xfrm>
          <a:custGeom>
            <a:avLst/>
            <a:gdLst/>
            <a:ahLst/>
            <a:cxnLst/>
            <a:rect l="l" t="t" r="r" b="b"/>
            <a:pathLst>
              <a:path w="715938" h="854851">
                <a:moveTo>
                  <a:pt x="0" y="0"/>
                </a:moveTo>
                <a:lnTo>
                  <a:pt x="715938" y="0"/>
                </a:lnTo>
                <a:lnTo>
                  <a:pt x="715938" y="854851"/>
                </a:lnTo>
                <a:lnTo>
                  <a:pt x="0" y="854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4593054" y="6283129"/>
            <a:ext cx="715938" cy="854851"/>
          </a:xfrm>
          <a:custGeom>
            <a:avLst/>
            <a:gdLst/>
            <a:ahLst/>
            <a:cxnLst/>
            <a:rect l="l" t="t" r="r" b="b"/>
            <a:pathLst>
              <a:path w="715938" h="854851">
                <a:moveTo>
                  <a:pt x="715937" y="0"/>
                </a:moveTo>
                <a:lnTo>
                  <a:pt x="0" y="0"/>
                </a:lnTo>
                <a:lnTo>
                  <a:pt x="0" y="854851"/>
                </a:lnTo>
                <a:lnTo>
                  <a:pt x="715937" y="854851"/>
                </a:lnTo>
                <a:lnTo>
                  <a:pt x="71593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79728" y="2706828"/>
            <a:ext cx="9772705" cy="4873345"/>
          </a:xfrm>
          <a:custGeom>
            <a:avLst/>
            <a:gdLst/>
            <a:ahLst/>
            <a:cxnLst/>
            <a:rect l="l" t="t" r="r" b="b"/>
            <a:pathLst>
              <a:path w="9772705" h="4873345">
                <a:moveTo>
                  <a:pt x="0" y="0"/>
                </a:moveTo>
                <a:lnTo>
                  <a:pt x="9772705" y="0"/>
                </a:lnTo>
                <a:lnTo>
                  <a:pt x="9772705" y="4873344"/>
                </a:lnTo>
                <a:lnTo>
                  <a:pt x="0" y="487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5381" b="-5515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1402204" y="3936136"/>
            <a:ext cx="3791989" cy="82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163" b="1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AKTIVASI PLAN B (150 BV)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90D71-02B3-FE09-0FF7-4154DD175197}"/>
              </a:ext>
            </a:extLst>
          </p:cNvPr>
          <p:cNvGrpSpPr/>
          <p:nvPr/>
        </p:nvGrpSpPr>
        <p:grpSpPr>
          <a:xfrm>
            <a:off x="3802721" y="3936136"/>
            <a:ext cx="4103995" cy="822683"/>
            <a:chOff x="3802721" y="3936136"/>
            <a:chExt cx="4103995" cy="822683"/>
          </a:xfrm>
        </p:grpSpPr>
        <p:sp>
          <p:nvSpPr>
            <p:cNvPr id="12" name="TextBox 12"/>
            <p:cNvSpPr txBox="1"/>
            <p:nvPr/>
          </p:nvSpPr>
          <p:spPr>
            <a:xfrm>
              <a:off x="3802721" y="3936136"/>
              <a:ext cx="2793364" cy="822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95"/>
                </a:lnSpc>
              </a:pPr>
              <a:r>
                <a:rPr lang="en-US" sz="3163" b="1" dirty="0">
                  <a:solidFill>
                    <a:srgbClr val="0D203B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JOIN PLAN A (150 BV)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6805636" y="4318902"/>
              <a:ext cx="1101080" cy="0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triangle" w="lg" len="med"/>
            </a:ln>
          </p:spPr>
        </p:sp>
      </p:grpSp>
      <p:sp>
        <p:nvSpPr>
          <p:cNvPr id="20" name="AutoShape 20"/>
          <p:cNvSpPr/>
          <p:nvPr/>
        </p:nvSpPr>
        <p:spPr>
          <a:xfrm flipH="1" flipV="1">
            <a:off x="10556679" y="4318902"/>
            <a:ext cx="845525" cy="0"/>
          </a:xfrm>
          <a:prstGeom prst="line">
            <a:avLst/>
          </a:prstGeom>
          <a:ln w="38100" cap="flat">
            <a:solidFill>
              <a:srgbClr val="1264AB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0006EE-EEEC-6C70-D299-FFD5FF32BBCA}"/>
              </a:ext>
            </a:extLst>
          </p:cNvPr>
          <p:cNvGrpSpPr/>
          <p:nvPr/>
        </p:nvGrpSpPr>
        <p:grpSpPr>
          <a:xfrm>
            <a:off x="8114846" y="2780231"/>
            <a:ext cx="2191572" cy="2634457"/>
            <a:chOff x="8114846" y="2780231"/>
            <a:chExt cx="2191572" cy="2634457"/>
          </a:xfrm>
        </p:grpSpPr>
        <p:grpSp>
          <p:nvGrpSpPr>
            <p:cNvPr id="3" name="Group 3"/>
            <p:cNvGrpSpPr/>
            <p:nvPr/>
          </p:nvGrpSpPr>
          <p:grpSpPr>
            <a:xfrm>
              <a:off x="8114846" y="3223116"/>
              <a:ext cx="2191572" cy="2191572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6667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A0E381E-A263-5315-7A57-09C5CC493681}"/>
                </a:ext>
              </a:extLst>
            </p:cNvPr>
            <p:cNvGrpSpPr/>
            <p:nvPr/>
          </p:nvGrpSpPr>
          <p:grpSpPr>
            <a:xfrm>
              <a:off x="8150204" y="2780231"/>
              <a:ext cx="2120857" cy="2563742"/>
              <a:chOff x="8150204" y="2780231"/>
              <a:chExt cx="2120857" cy="2563742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8150204" y="3223116"/>
                <a:ext cx="2120857" cy="2120857"/>
              </a:xfrm>
              <a:custGeom>
                <a:avLst/>
                <a:gdLst/>
                <a:ahLst/>
                <a:cxnLst/>
                <a:rect l="l" t="t" r="r" b="b"/>
                <a:pathLst>
                  <a:path w="2120857" h="2120857">
                    <a:moveTo>
                      <a:pt x="0" y="0"/>
                    </a:moveTo>
                    <a:lnTo>
                      <a:pt x="2120856" y="0"/>
                    </a:lnTo>
                    <a:lnTo>
                      <a:pt x="2120856" y="2120857"/>
                    </a:lnTo>
                    <a:lnTo>
                      <a:pt x="0" y="21208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8898998" y="2780231"/>
                <a:ext cx="623268" cy="1081594"/>
              </a:xfrm>
              <a:custGeom>
                <a:avLst/>
                <a:gdLst/>
                <a:ahLst/>
                <a:cxnLst/>
                <a:rect l="l" t="t" r="r" b="b"/>
                <a:pathLst>
                  <a:path w="623268" h="1081594">
                    <a:moveTo>
                      <a:pt x="0" y="0"/>
                    </a:moveTo>
                    <a:lnTo>
                      <a:pt x="623268" y="0"/>
                    </a:lnTo>
                    <a:lnTo>
                      <a:pt x="623268" y="1081593"/>
                    </a:lnTo>
                    <a:lnTo>
                      <a:pt x="0" y="108159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77D4D7-F8EF-FD8A-6E90-307AC20DE254}"/>
              </a:ext>
            </a:extLst>
          </p:cNvPr>
          <p:cNvGrpSpPr/>
          <p:nvPr/>
        </p:nvGrpSpPr>
        <p:grpSpPr>
          <a:xfrm>
            <a:off x="5923275" y="5414688"/>
            <a:ext cx="3287357" cy="3079306"/>
            <a:chOff x="5923275" y="5414688"/>
            <a:chExt cx="3287357" cy="3079306"/>
          </a:xfrm>
        </p:grpSpPr>
        <p:grpSp>
          <p:nvGrpSpPr>
            <p:cNvPr id="6" name="Group 6"/>
            <p:cNvGrpSpPr/>
            <p:nvPr/>
          </p:nvGrpSpPr>
          <p:grpSpPr>
            <a:xfrm>
              <a:off x="5923275" y="6302422"/>
              <a:ext cx="2191572" cy="2191572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2</a:t>
                </a:r>
              </a:p>
            </p:txBody>
          </p:sp>
        </p:grpSp>
        <p:sp>
          <p:nvSpPr>
            <p:cNvPr id="17" name="AutoShape 17"/>
            <p:cNvSpPr/>
            <p:nvPr/>
          </p:nvSpPr>
          <p:spPr>
            <a:xfrm flipV="1">
              <a:off x="7019060" y="5414688"/>
              <a:ext cx="2191572" cy="887734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B042626-0A60-394C-E20F-D599C4A8248C}"/>
                </a:ext>
              </a:extLst>
            </p:cNvPr>
            <p:cNvGrpSpPr/>
            <p:nvPr/>
          </p:nvGrpSpPr>
          <p:grpSpPr>
            <a:xfrm>
              <a:off x="5996773" y="6105008"/>
              <a:ext cx="2120857" cy="2332369"/>
              <a:chOff x="5996773" y="6105008"/>
              <a:chExt cx="2120857" cy="233236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5996773" y="6316520"/>
                <a:ext cx="2120857" cy="2120857"/>
              </a:xfrm>
              <a:custGeom>
                <a:avLst/>
                <a:gdLst/>
                <a:ahLst/>
                <a:cxnLst/>
                <a:rect l="l" t="t" r="r" b="b"/>
                <a:pathLst>
                  <a:path w="2120857" h="2120857">
                    <a:moveTo>
                      <a:pt x="0" y="0"/>
                    </a:moveTo>
                    <a:lnTo>
                      <a:pt x="2120857" y="0"/>
                    </a:lnTo>
                    <a:lnTo>
                      <a:pt x="2120857" y="2120856"/>
                    </a:lnTo>
                    <a:lnTo>
                      <a:pt x="0" y="212085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6763113" y="6105008"/>
                <a:ext cx="511894" cy="888319"/>
              </a:xfrm>
              <a:custGeom>
                <a:avLst/>
                <a:gdLst/>
                <a:ahLst/>
                <a:cxnLst/>
                <a:rect l="l" t="t" r="r" b="b"/>
                <a:pathLst>
                  <a:path w="511894" h="888319">
                    <a:moveTo>
                      <a:pt x="0" y="0"/>
                    </a:moveTo>
                    <a:lnTo>
                      <a:pt x="511894" y="0"/>
                    </a:lnTo>
                    <a:lnTo>
                      <a:pt x="511894" y="888319"/>
                    </a:lnTo>
                    <a:lnTo>
                      <a:pt x="0" y="8883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AF7A63-7529-29EA-F1FD-2097F82C8E47}"/>
              </a:ext>
            </a:extLst>
          </p:cNvPr>
          <p:cNvGrpSpPr/>
          <p:nvPr/>
        </p:nvGrpSpPr>
        <p:grpSpPr>
          <a:xfrm>
            <a:off x="9210632" y="5414688"/>
            <a:ext cx="3287358" cy="3079306"/>
            <a:chOff x="9210632" y="5414688"/>
            <a:chExt cx="3287358" cy="3079306"/>
          </a:xfrm>
        </p:grpSpPr>
        <p:grpSp>
          <p:nvGrpSpPr>
            <p:cNvPr id="9" name="Group 9"/>
            <p:cNvGrpSpPr/>
            <p:nvPr/>
          </p:nvGrpSpPr>
          <p:grpSpPr>
            <a:xfrm>
              <a:off x="10306418" y="6302422"/>
              <a:ext cx="2191572" cy="219157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142875"/>
                <a:ext cx="660400" cy="5937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ANDA</a:t>
                </a:r>
              </a:p>
              <a:p>
                <a:pPr algn="ctr">
                  <a:lnSpc>
                    <a:spcPts val="3499"/>
                  </a:lnSpc>
                </a:pPr>
                <a:r>
                  <a:rPr lang="en-US" sz="34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3</a:t>
                </a:r>
              </a:p>
            </p:txBody>
          </p:sp>
        </p:grpSp>
        <p:sp>
          <p:nvSpPr>
            <p:cNvPr id="18" name="AutoShape 18"/>
            <p:cNvSpPr/>
            <p:nvPr/>
          </p:nvSpPr>
          <p:spPr>
            <a:xfrm flipH="1" flipV="1">
              <a:off x="9210632" y="5414688"/>
              <a:ext cx="2191572" cy="887734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Freeform 30"/>
            <p:cNvSpPr/>
            <p:nvPr/>
          </p:nvSpPr>
          <p:spPr>
            <a:xfrm>
              <a:off x="10341775" y="6373137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7" y="0"/>
                  </a:lnTo>
                  <a:lnTo>
                    <a:pt x="2120857" y="2120856"/>
                  </a:lnTo>
                  <a:lnTo>
                    <a:pt x="0" y="2120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1146257" y="6105008"/>
              <a:ext cx="511894" cy="888319"/>
            </a:xfrm>
            <a:custGeom>
              <a:avLst/>
              <a:gdLst/>
              <a:ahLst/>
              <a:cxnLst/>
              <a:rect l="l" t="t" r="r" b="b"/>
              <a:pathLst>
                <a:path w="511894" h="888319">
                  <a:moveTo>
                    <a:pt x="0" y="0"/>
                  </a:moveTo>
                  <a:lnTo>
                    <a:pt x="511894" y="0"/>
                  </a:lnTo>
                  <a:lnTo>
                    <a:pt x="511894" y="888319"/>
                  </a:lnTo>
                  <a:lnTo>
                    <a:pt x="0" y="888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44C130-8B36-3855-82A2-D98D328C3EEB}"/>
              </a:ext>
            </a:extLst>
          </p:cNvPr>
          <p:cNvGrpSpPr/>
          <p:nvPr/>
        </p:nvGrpSpPr>
        <p:grpSpPr>
          <a:xfrm>
            <a:off x="1328687" y="6695852"/>
            <a:ext cx="4594587" cy="1403120"/>
            <a:chOff x="1328687" y="6695852"/>
            <a:chExt cx="4594587" cy="1403120"/>
          </a:xfrm>
        </p:grpSpPr>
        <p:grpSp>
          <p:nvGrpSpPr>
            <p:cNvPr id="14" name="Group 14"/>
            <p:cNvGrpSpPr/>
            <p:nvPr/>
          </p:nvGrpSpPr>
          <p:grpSpPr>
            <a:xfrm>
              <a:off x="1328687" y="6695852"/>
              <a:ext cx="3792207" cy="1403120"/>
              <a:chOff x="0" y="0"/>
              <a:chExt cx="998771" cy="36954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98771" cy="369546"/>
              </a:xfrm>
              <a:custGeom>
                <a:avLst/>
                <a:gdLst/>
                <a:ahLst/>
                <a:cxnLst/>
                <a:rect l="l" t="t" r="r" b="b"/>
                <a:pathLst>
                  <a:path w="998771" h="369546">
                    <a:moveTo>
                      <a:pt x="104118" y="0"/>
                    </a:moveTo>
                    <a:lnTo>
                      <a:pt x="894652" y="0"/>
                    </a:lnTo>
                    <a:cubicBezTo>
                      <a:pt x="952155" y="0"/>
                      <a:pt x="998771" y="46615"/>
                      <a:pt x="998771" y="104118"/>
                    </a:cubicBezTo>
                    <a:lnTo>
                      <a:pt x="998771" y="265428"/>
                    </a:lnTo>
                    <a:cubicBezTo>
                      <a:pt x="998771" y="293042"/>
                      <a:pt x="987801" y="319525"/>
                      <a:pt x="968275" y="339050"/>
                    </a:cubicBezTo>
                    <a:cubicBezTo>
                      <a:pt x="948749" y="358576"/>
                      <a:pt x="922266" y="369546"/>
                      <a:pt x="894652" y="369546"/>
                    </a:cubicBezTo>
                    <a:lnTo>
                      <a:pt x="104118" y="369546"/>
                    </a:lnTo>
                    <a:cubicBezTo>
                      <a:pt x="46615" y="369546"/>
                      <a:pt x="0" y="322931"/>
                      <a:pt x="0" y="265428"/>
                    </a:cubicBezTo>
                    <a:lnTo>
                      <a:pt x="0" y="104118"/>
                    </a:lnTo>
                    <a:cubicBezTo>
                      <a:pt x="0" y="76504"/>
                      <a:pt x="10970" y="50021"/>
                      <a:pt x="30496" y="30496"/>
                    </a:cubicBezTo>
                    <a:cubicBezTo>
                      <a:pt x="50021" y="10970"/>
                      <a:pt x="76504" y="0"/>
                      <a:pt x="104118" y="0"/>
                    </a:cubicBezTo>
                    <a:close/>
                  </a:path>
                </a:pathLst>
              </a:custGeom>
              <a:solidFill>
                <a:srgbClr val="073496"/>
              </a:solidFill>
              <a:ln w="85725" cap="rnd">
                <a:solidFill>
                  <a:srgbClr val="F0F3FA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47625"/>
                <a:ext cx="998771" cy="321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9"/>
                  </a:lnSpc>
                </a:pPr>
                <a:r>
                  <a:rPr lang="en-US" sz="2599" b="1" dirty="0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AKTIVASI</a:t>
                </a:r>
              </a:p>
              <a:p>
                <a:pPr algn="ctr">
                  <a:lnSpc>
                    <a:spcPts val="2599"/>
                  </a:lnSpc>
                </a:pPr>
                <a:r>
                  <a:rPr lang="en-US" sz="2599" b="1" dirty="0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PLAN A 150 BV</a:t>
                </a:r>
              </a:p>
              <a:p>
                <a:pPr algn="ctr">
                  <a:lnSpc>
                    <a:spcPts val="2599"/>
                  </a:lnSpc>
                </a:pPr>
                <a:r>
                  <a:rPr lang="en-US" sz="2599" b="1" dirty="0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PLAN B (150 BV)</a:t>
                </a:r>
              </a:p>
            </p:txBody>
          </p:sp>
        </p:grpSp>
        <p:sp>
          <p:nvSpPr>
            <p:cNvPr id="21" name="AutoShape 21"/>
            <p:cNvSpPr/>
            <p:nvPr/>
          </p:nvSpPr>
          <p:spPr>
            <a:xfrm>
              <a:off x="5120894" y="7397412"/>
              <a:ext cx="802380" cy="795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triangle" w="lg" len="med"/>
            </a:ln>
          </p:spPr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2973004-3D39-E909-7346-C4F9E189ABB9}"/>
              </a:ext>
            </a:extLst>
          </p:cNvPr>
          <p:cNvGrpSpPr/>
          <p:nvPr/>
        </p:nvGrpSpPr>
        <p:grpSpPr>
          <a:xfrm>
            <a:off x="12497989" y="6695852"/>
            <a:ext cx="4592307" cy="1403120"/>
            <a:chOff x="12497989" y="6695852"/>
            <a:chExt cx="4592307" cy="1403120"/>
          </a:xfrm>
        </p:grpSpPr>
        <p:sp>
          <p:nvSpPr>
            <p:cNvPr id="22" name="AutoShape 22"/>
            <p:cNvSpPr/>
            <p:nvPr/>
          </p:nvSpPr>
          <p:spPr>
            <a:xfrm flipH="1">
              <a:off x="12497989" y="7397412"/>
              <a:ext cx="800100" cy="795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triangle" w="lg" len="med"/>
            </a:ln>
          </p:spPr>
        </p:sp>
        <p:grpSp>
          <p:nvGrpSpPr>
            <p:cNvPr id="23" name="Group 23"/>
            <p:cNvGrpSpPr/>
            <p:nvPr/>
          </p:nvGrpSpPr>
          <p:grpSpPr>
            <a:xfrm>
              <a:off x="13298089" y="6695852"/>
              <a:ext cx="3792207" cy="1403120"/>
              <a:chOff x="0" y="0"/>
              <a:chExt cx="998771" cy="36954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98771" cy="369546"/>
              </a:xfrm>
              <a:custGeom>
                <a:avLst/>
                <a:gdLst/>
                <a:ahLst/>
                <a:cxnLst/>
                <a:rect l="l" t="t" r="r" b="b"/>
                <a:pathLst>
                  <a:path w="998771" h="369546">
                    <a:moveTo>
                      <a:pt x="104118" y="0"/>
                    </a:moveTo>
                    <a:lnTo>
                      <a:pt x="894652" y="0"/>
                    </a:lnTo>
                    <a:cubicBezTo>
                      <a:pt x="952155" y="0"/>
                      <a:pt x="998771" y="46615"/>
                      <a:pt x="998771" y="104118"/>
                    </a:cubicBezTo>
                    <a:lnTo>
                      <a:pt x="998771" y="265428"/>
                    </a:lnTo>
                    <a:cubicBezTo>
                      <a:pt x="998771" y="293042"/>
                      <a:pt x="987801" y="319525"/>
                      <a:pt x="968275" y="339050"/>
                    </a:cubicBezTo>
                    <a:cubicBezTo>
                      <a:pt x="948749" y="358576"/>
                      <a:pt x="922266" y="369546"/>
                      <a:pt x="894652" y="369546"/>
                    </a:cubicBezTo>
                    <a:lnTo>
                      <a:pt x="104118" y="369546"/>
                    </a:lnTo>
                    <a:cubicBezTo>
                      <a:pt x="46615" y="369546"/>
                      <a:pt x="0" y="322931"/>
                      <a:pt x="0" y="265428"/>
                    </a:cubicBezTo>
                    <a:lnTo>
                      <a:pt x="0" y="104118"/>
                    </a:lnTo>
                    <a:cubicBezTo>
                      <a:pt x="0" y="76504"/>
                      <a:pt x="10970" y="50021"/>
                      <a:pt x="30496" y="30496"/>
                    </a:cubicBezTo>
                    <a:cubicBezTo>
                      <a:pt x="50021" y="10970"/>
                      <a:pt x="76504" y="0"/>
                      <a:pt x="104118" y="0"/>
                    </a:cubicBezTo>
                    <a:close/>
                  </a:path>
                </a:pathLst>
              </a:custGeom>
              <a:solidFill>
                <a:srgbClr val="073496"/>
              </a:solidFill>
              <a:ln w="85725" cap="rnd">
                <a:solidFill>
                  <a:srgbClr val="F0F3FA"/>
                </a:solidFill>
                <a:prstDash val="solid"/>
                <a:round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47625"/>
                <a:ext cx="998771" cy="321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99"/>
                  </a:lnSpc>
                </a:pPr>
                <a:r>
                  <a:rPr lang="en-US" sz="25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AKTIVASI</a:t>
                </a:r>
              </a:p>
              <a:p>
                <a:pPr algn="ctr">
                  <a:lnSpc>
                    <a:spcPts val="2599"/>
                  </a:lnSpc>
                </a:pPr>
                <a:r>
                  <a:rPr lang="en-US" sz="25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PLAN A 150 BV</a:t>
                </a:r>
              </a:p>
              <a:p>
                <a:pPr algn="ctr">
                  <a:lnSpc>
                    <a:spcPts val="2599"/>
                  </a:lnSpc>
                </a:pPr>
                <a:r>
                  <a:rPr lang="en-US" sz="25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PLAN B (150 BV)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66218" y="3215236"/>
            <a:ext cx="6508539" cy="6275795"/>
          </a:xfrm>
          <a:custGeom>
            <a:avLst/>
            <a:gdLst/>
            <a:ahLst/>
            <a:cxnLst/>
            <a:rect l="l" t="t" r="r" b="b"/>
            <a:pathLst>
              <a:path w="6508539" h="6275795">
                <a:moveTo>
                  <a:pt x="0" y="0"/>
                </a:moveTo>
                <a:lnTo>
                  <a:pt x="6508540" y="0"/>
                </a:lnTo>
                <a:lnTo>
                  <a:pt x="6508540" y="6275794"/>
                </a:lnTo>
                <a:lnTo>
                  <a:pt x="0" y="6275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8850" y="2014176"/>
            <a:ext cx="1910945" cy="4582729"/>
          </a:xfrm>
          <a:custGeom>
            <a:avLst/>
            <a:gdLst/>
            <a:ahLst/>
            <a:cxnLst/>
            <a:rect l="l" t="t" r="r" b="b"/>
            <a:pathLst>
              <a:path w="1910945" h="4582729">
                <a:moveTo>
                  <a:pt x="0" y="0"/>
                </a:moveTo>
                <a:lnTo>
                  <a:pt x="1910944" y="0"/>
                </a:lnTo>
                <a:lnTo>
                  <a:pt x="1910944" y="4582728"/>
                </a:lnTo>
                <a:lnTo>
                  <a:pt x="0" y="4582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74758" y="4721423"/>
            <a:ext cx="6243527" cy="1261902"/>
          </a:xfrm>
          <a:custGeom>
            <a:avLst/>
            <a:gdLst/>
            <a:ahLst/>
            <a:cxnLst/>
            <a:rect l="l" t="t" r="r" b="b"/>
            <a:pathLst>
              <a:path w="6243527" h="1261902">
                <a:moveTo>
                  <a:pt x="0" y="0"/>
                </a:moveTo>
                <a:lnTo>
                  <a:pt x="6243527" y="0"/>
                </a:lnTo>
                <a:lnTo>
                  <a:pt x="6243527" y="1261902"/>
                </a:lnTo>
                <a:lnTo>
                  <a:pt x="0" y="1261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74758" y="5888075"/>
            <a:ext cx="5936970" cy="1282952"/>
          </a:xfrm>
          <a:custGeom>
            <a:avLst/>
            <a:gdLst/>
            <a:ahLst/>
            <a:cxnLst/>
            <a:rect l="l" t="t" r="r" b="b"/>
            <a:pathLst>
              <a:path w="5936970" h="1282952">
                <a:moveTo>
                  <a:pt x="0" y="0"/>
                </a:moveTo>
                <a:lnTo>
                  <a:pt x="5936969" y="0"/>
                </a:lnTo>
                <a:lnTo>
                  <a:pt x="5936969" y="1282952"/>
                </a:lnTo>
                <a:lnTo>
                  <a:pt x="0" y="1282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02494" y="7069175"/>
            <a:ext cx="5881498" cy="1181754"/>
          </a:xfrm>
          <a:custGeom>
            <a:avLst/>
            <a:gdLst/>
            <a:ahLst/>
            <a:cxnLst/>
            <a:rect l="l" t="t" r="r" b="b"/>
            <a:pathLst>
              <a:path w="5881498" h="1181754">
                <a:moveTo>
                  <a:pt x="0" y="0"/>
                </a:moveTo>
                <a:lnTo>
                  <a:pt x="5881497" y="0"/>
                </a:lnTo>
                <a:lnTo>
                  <a:pt x="5881497" y="1181754"/>
                </a:lnTo>
                <a:lnTo>
                  <a:pt x="0" y="1181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00301" y="8250929"/>
            <a:ext cx="5936970" cy="1174058"/>
          </a:xfrm>
          <a:custGeom>
            <a:avLst/>
            <a:gdLst/>
            <a:ahLst/>
            <a:cxnLst/>
            <a:rect l="l" t="t" r="r" b="b"/>
            <a:pathLst>
              <a:path w="5881498" h="1007371">
                <a:moveTo>
                  <a:pt x="0" y="0"/>
                </a:moveTo>
                <a:lnTo>
                  <a:pt x="5881497" y="0"/>
                </a:lnTo>
                <a:lnTo>
                  <a:pt x="5881497" y="1007371"/>
                </a:lnTo>
                <a:lnTo>
                  <a:pt x="0" y="1007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114452" y="792480"/>
            <a:ext cx="5809630" cy="661036"/>
            <a:chOff x="0" y="0"/>
            <a:chExt cx="7746173" cy="88138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23825"/>
              <a:ext cx="3288870" cy="100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89"/>
                </a:lnSpc>
              </a:pPr>
              <a:r>
                <a:rPr lang="en-US" sz="4349" b="1" dirty="0">
                  <a:solidFill>
                    <a:srgbClr val="07349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POTENSI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288870" y="92711"/>
              <a:ext cx="4457303" cy="619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  <a:spcBef>
                  <a:spcPct val="0"/>
                </a:spcBef>
              </a:pPr>
              <a:r>
                <a:rPr lang="en-US" sz="2700" b="1">
                  <a:solidFill>
                    <a:srgbClr val="07349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6 BULAN - 18 BULAN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43400" y="1938259"/>
            <a:ext cx="9230782" cy="4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DUPLIKASI SETIAP ORANG SPONSORING 2 ORANG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3400" y="2382301"/>
            <a:ext cx="9230782" cy="4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SAMPAI LEVEL 15 – JUMLAH ORANG 32.768 ORANG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835348" y="3365995"/>
            <a:ext cx="1776252" cy="90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86"/>
              </a:lnSpc>
              <a:spcBef>
                <a:spcPct val="0"/>
              </a:spcBef>
            </a:pPr>
            <a:r>
              <a:rPr lang="en-US" sz="5276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1 ID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60380" y="3365995"/>
            <a:ext cx="5520214" cy="566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0"/>
              </a:lnSpc>
              <a:spcBef>
                <a:spcPct val="0"/>
              </a:spcBef>
            </a:pPr>
            <a:r>
              <a:rPr lang="en-US" sz="3185" b="1" dirty="0">
                <a:solidFill>
                  <a:srgbClr val="073496"/>
                </a:solidFill>
                <a:latin typeface="Poppins Bold"/>
                <a:ea typeface="Poppins Bold"/>
                <a:cs typeface="Poppins Bold"/>
                <a:sym typeface="Poppins Bold"/>
              </a:rPr>
              <a:t>PERINGKAT PRESIDENT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24443" y="328671"/>
            <a:ext cx="2119175" cy="1056767"/>
          </a:xfrm>
          <a:custGeom>
            <a:avLst/>
            <a:gdLst/>
            <a:ahLst/>
            <a:cxnLst/>
            <a:rect l="l" t="t" r="r" b="b"/>
            <a:pathLst>
              <a:path w="2119175" h="1056767">
                <a:moveTo>
                  <a:pt x="0" y="0"/>
                </a:moveTo>
                <a:lnTo>
                  <a:pt x="2119175" y="0"/>
                </a:lnTo>
                <a:lnTo>
                  <a:pt x="2119175" y="1056767"/>
                </a:lnTo>
                <a:lnTo>
                  <a:pt x="0" y="10567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381" b="-55152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97231" y="243521"/>
            <a:ext cx="2100643" cy="9704264"/>
            <a:chOff x="0" y="0"/>
            <a:chExt cx="2800858" cy="129390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00858" cy="12939019"/>
            </a:xfrm>
            <a:custGeom>
              <a:avLst/>
              <a:gdLst/>
              <a:ahLst/>
              <a:cxnLst/>
              <a:rect l="l" t="t" r="r" b="b"/>
              <a:pathLst>
                <a:path w="2800858" h="12939019">
                  <a:moveTo>
                    <a:pt x="0" y="0"/>
                  </a:moveTo>
                  <a:lnTo>
                    <a:pt x="2800858" y="0"/>
                  </a:lnTo>
                  <a:lnTo>
                    <a:pt x="2800858" y="12939019"/>
                  </a:lnTo>
                  <a:lnTo>
                    <a:pt x="0" y="12939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493" b="-493"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1134583" y="2594553"/>
              <a:ext cx="1612665" cy="469020"/>
              <a:chOff x="0" y="0"/>
              <a:chExt cx="318551" cy="9264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18551" cy="92646"/>
              </a:xfrm>
              <a:custGeom>
                <a:avLst/>
                <a:gdLst/>
                <a:ahLst/>
                <a:cxnLst/>
                <a:rect l="l" t="t" r="r" b="b"/>
                <a:pathLst>
                  <a:path w="318551" h="92646">
                    <a:moveTo>
                      <a:pt x="0" y="0"/>
                    </a:moveTo>
                    <a:lnTo>
                      <a:pt x="318551" y="0"/>
                    </a:lnTo>
                    <a:lnTo>
                      <a:pt x="318551" y="92646"/>
                    </a:lnTo>
                    <a:lnTo>
                      <a:pt x="0" y="92646"/>
                    </a:lnTo>
                    <a:close/>
                  </a:path>
                </a:pathLst>
              </a:custGeom>
              <a:solidFill>
                <a:srgbClr val="C8DDE5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318551" cy="1212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r>
                  <a:rPr lang="en-US" sz="1400" b="1" u="none" strike="noStrike">
                    <a:solidFill>
                      <a:srgbClr val="000000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32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6200" y="1037440"/>
            <a:ext cx="9240415" cy="941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MEMBANGUN BISNIS VHERIN FULL ONLINE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DIMANA SAJA, KAPAN SAJA, HEMAT BIAYA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27309" y="2656409"/>
            <a:ext cx="1598056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MENGGUNAKAN APLIKASI WA DI HP ANDA KEPADA </a:t>
            </a:r>
            <a:r>
              <a:rPr lang="en-US" sz="24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ORANG-ORANG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YANG ANDA KENAL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94229" y="3254579"/>
            <a:ext cx="16277134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Hubungi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orang yang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anda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kenal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via WA,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sampaikan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bahwa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anda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akan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memperkenalkan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peluang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bisnis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Kirim file pdf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VherinProduk</a:t>
            </a:r>
            <a:endParaRPr lang="en-US" sz="2700" b="1" dirty="0">
              <a:solidFill>
                <a:srgbClr val="073496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Kirim file pdf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Vherin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Company Profile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Kirim file pdf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Vherin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Business Plan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Kirim Link Video</a:t>
            </a:r>
          </a:p>
          <a:p>
            <a:pPr marL="582932" lvl="1" indent="-291466" algn="l">
              <a:lnSpc>
                <a:spcPts val="3780"/>
              </a:lnSpc>
              <a:buFont typeface="Arial"/>
              <a:buChar char="•"/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Follow up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dengan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WA massage </a:t>
            </a:r>
            <a:r>
              <a:rPr lang="en-US" sz="2700" b="1" dirty="0" err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atau</a:t>
            </a: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 WA Call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27309" y="6732641"/>
            <a:ext cx="10821891" cy="448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JOIN DAN BELANJA PRODUK DENGAN CARA ONLINE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08292" y="2340740"/>
            <a:ext cx="1108525" cy="5207148"/>
            <a:chOff x="0" y="0"/>
            <a:chExt cx="1478033" cy="6942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8033" cy="1478033"/>
            </a:xfrm>
            <a:custGeom>
              <a:avLst/>
              <a:gdLst/>
              <a:ahLst/>
              <a:cxnLst/>
              <a:rect l="l" t="t" r="r" b="b"/>
              <a:pathLst>
                <a:path w="1478033" h="1478033">
                  <a:moveTo>
                    <a:pt x="0" y="0"/>
                  </a:moveTo>
                  <a:lnTo>
                    <a:pt x="1478033" y="0"/>
                  </a:lnTo>
                  <a:lnTo>
                    <a:pt x="1478033" y="1478033"/>
                  </a:lnTo>
                  <a:lnTo>
                    <a:pt x="0" y="1478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464831"/>
              <a:ext cx="1478033" cy="1478033"/>
            </a:xfrm>
            <a:custGeom>
              <a:avLst/>
              <a:gdLst/>
              <a:ahLst/>
              <a:cxnLst/>
              <a:rect l="l" t="t" r="r" b="b"/>
              <a:pathLst>
                <a:path w="1478033" h="1478033">
                  <a:moveTo>
                    <a:pt x="0" y="0"/>
                  </a:moveTo>
                  <a:lnTo>
                    <a:pt x="1478033" y="0"/>
                  </a:lnTo>
                  <a:lnTo>
                    <a:pt x="1478033" y="1478033"/>
                  </a:lnTo>
                  <a:lnTo>
                    <a:pt x="0" y="1478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827309" y="7334528"/>
            <a:ext cx="12879291" cy="464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BELAJAR DENGAN CARA ONLINE VIA WEBSITE VHERIN SUPPORT</a:t>
            </a:r>
          </a:p>
        </p:txBody>
      </p:sp>
      <p:sp>
        <p:nvSpPr>
          <p:cNvPr id="10" name="Freeform 10"/>
          <p:cNvSpPr/>
          <p:nvPr/>
        </p:nvSpPr>
        <p:spPr>
          <a:xfrm>
            <a:off x="608292" y="6993626"/>
            <a:ext cx="1108525" cy="1108525"/>
          </a:xfrm>
          <a:custGeom>
            <a:avLst/>
            <a:gdLst/>
            <a:ahLst/>
            <a:cxnLst/>
            <a:rect l="l" t="t" r="r" b="b"/>
            <a:pathLst>
              <a:path w="1108525" h="1108525">
                <a:moveTo>
                  <a:pt x="0" y="0"/>
                </a:moveTo>
                <a:lnTo>
                  <a:pt x="1108525" y="0"/>
                </a:lnTo>
                <a:lnTo>
                  <a:pt x="1108525" y="1108524"/>
                </a:lnTo>
                <a:lnTo>
                  <a:pt x="0" y="1108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27309" y="7932698"/>
            <a:ext cx="13565091" cy="464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KONSULTASI DAN PEMBIMBINGAN DENGAN WA PERSONAL / GROUP</a:t>
            </a:r>
          </a:p>
        </p:txBody>
      </p:sp>
      <p:sp>
        <p:nvSpPr>
          <p:cNvPr id="12" name="Freeform 12"/>
          <p:cNvSpPr/>
          <p:nvPr/>
        </p:nvSpPr>
        <p:spPr>
          <a:xfrm>
            <a:off x="608292" y="7595513"/>
            <a:ext cx="1108525" cy="1108525"/>
          </a:xfrm>
          <a:custGeom>
            <a:avLst/>
            <a:gdLst/>
            <a:ahLst/>
            <a:cxnLst/>
            <a:rect l="l" t="t" r="r" b="b"/>
            <a:pathLst>
              <a:path w="1108525" h="1108525">
                <a:moveTo>
                  <a:pt x="0" y="0"/>
                </a:moveTo>
                <a:lnTo>
                  <a:pt x="1108525" y="0"/>
                </a:lnTo>
                <a:lnTo>
                  <a:pt x="1108525" y="1108525"/>
                </a:lnTo>
                <a:lnTo>
                  <a:pt x="0" y="1108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27309" y="8530868"/>
            <a:ext cx="8688291" cy="464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ZOOM MEETING DENGAN TEAM LEADER</a:t>
            </a:r>
          </a:p>
        </p:txBody>
      </p:sp>
      <p:sp>
        <p:nvSpPr>
          <p:cNvPr id="14" name="Freeform 14"/>
          <p:cNvSpPr/>
          <p:nvPr/>
        </p:nvSpPr>
        <p:spPr>
          <a:xfrm>
            <a:off x="610856" y="8149775"/>
            <a:ext cx="1108525" cy="1108525"/>
          </a:xfrm>
          <a:custGeom>
            <a:avLst/>
            <a:gdLst/>
            <a:ahLst/>
            <a:cxnLst/>
            <a:rect l="l" t="t" r="r" b="b"/>
            <a:pathLst>
              <a:path w="1108525" h="1108525">
                <a:moveTo>
                  <a:pt x="0" y="0"/>
                </a:moveTo>
                <a:lnTo>
                  <a:pt x="1108525" y="0"/>
                </a:lnTo>
                <a:lnTo>
                  <a:pt x="1108525" y="1108525"/>
                </a:lnTo>
                <a:lnTo>
                  <a:pt x="0" y="1108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63600" y="3799128"/>
            <a:ext cx="4921368" cy="4370842"/>
          </a:xfrm>
          <a:custGeom>
            <a:avLst/>
            <a:gdLst/>
            <a:ahLst/>
            <a:cxnLst/>
            <a:rect l="l" t="t" r="r" b="b"/>
            <a:pathLst>
              <a:path w="4921368" h="4370842">
                <a:moveTo>
                  <a:pt x="0" y="0"/>
                </a:moveTo>
                <a:lnTo>
                  <a:pt x="4921368" y="0"/>
                </a:lnTo>
                <a:lnTo>
                  <a:pt x="4921368" y="4370843"/>
                </a:lnTo>
                <a:lnTo>
                  <a:pt x="0" y="43708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37993" y="2325177"/>
            <a:ext cx="9525568" cy="334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674" b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NETWORKING</a:t>
            </a:r>
          </a:p>
          <a:p>
            <a:pPr algn="ctr">
              <a:lnSpc>
                <a:spcPts val="4409"/>
              </a:lnSpc>
            </a:pPr>
            <a:r>
              <a:rPr lang="en-US" sz="3674" b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DENGAN MODAL 1.500.000 </a:t>
            </a:r>
          </a:p>
          <a:p>
            <a:pPr algn="ctr">
              <a:lnSpc>
                <a:spcPts val="4409"/>
              </a:lnSpc>
            </a:pPr>
            <a:r>
              <a:rPr lang="en-US" sz="3674" b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MEMILIKI HAK USAHA DENGAN SISTIM</a:t>
            </a:r>
          </a:p>
          <a:p>
            <a:pPr algn="ctr">
              <a:lnSpc>
                <a:spcPts val="4409"/>
              </a:lnSpc>
            </a:pPr>
            <a:r>
              <a:rPr lang="en-US" sz="3674" b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BISA MENGHASILKAN </a:t>
            </a:r>
          </a:p>
          <a:p>
            <a:pPr algn="ctr">
              <a:lnSpc>
                <a:spcPts val="4409"/>
              </a:lnSpc>
            </a:pPr>
            <a:r>
              <a:rPr lang="en-US" sz="3674" b="1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RATUSAN JUTA HINGGA MILYARAN RUPIAH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587483"/>
            <a:ext cx="7193707" cy="9699517"/>
          </a:xfrm>
          <a:custGeom>
            <a:avLst/>
            <a:gdLst/>
            <a:ahLst/>
            <a:cxnLst/>
            <a:rect l="l" t="t" r="r" b="b"/>
            <a:pathLst>
              <a:path w="7193707" h="10668032">
                <a:moveTo>
                  <a:pt x="0" y="0"/>
                </a:moveTo>
                <a:lnTo>
                  <a:pt x="7193707" y="0"/>
                </a:lnTo>
                <a:lnTo>
                  <a:pt x="7193707" y="10668032"/>
                </a:lnTo>
                <a:lnTo>
                  <a:pt x="0" y="10668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687918" y="5406517"/>
            <a:ext cx="356392" cy="534588"/>
          </a:xfrm>
          <a:custGeom>
            <a:avLst/>
            <a:gdLst/>
            <a:ahLst/>
            <a:cxnLst/>
            <a:rect l="l" t="t" r="r" b="b"/>
            <a:pathLst>
              <a:path w="356392" h="534588">
                <a:moveTo>
                  <a:pt x="0" y="0"/>
                </a:moveTo>
                <a:lnTo>
                  <a:pt x="356392" y="0"/>
                </a:lnTo>
                <a:lnTo>
                  <a:pt x="356392" y="534587"/>
                </a:lnTo>
                <a:lnTo>
                  <a:pt x="0" y="5345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57321" y="4880483"/>
            <a:ext cx="7087410" cy="3534272"/>
          </a:xfrm>
          <a:custGeom>
            <a:avLst/>
            <a:gdLst/>
            <a:ahLst/>
            <a:cxnLst/>
            <a:rect l="l" t="t" r="r" b="b"/>
            <a:pathLst>
              <a:path w="7087410" h="3534272">
                <a:moveTo>
                  <a:pt x="0" y="0"/>
                </a:moveTo>
                <a:lnTo>
                  <a:pt x="7087411" y="0"/>
                </a:lnTo>
                <a:lnTo>
                  <a:pt x="7087411" y="3534272"/>
                </a:lnTo>
                <a:lnTo>
                  <a:pt x="0" y="353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5381" b="-55152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525723" y="7201711"/>
            <a:ext cx="6762277" cy="3085289"/>
          </a:xfrm>
          <a:custGeom>
            <a:avLst/>
            <a:gdLst/>
            <a:ahLst/>
            <a:cxnLst/>
            <a:rect l="l" t="t" r="r" b="b"/>
            <a:pathLst>
              <a:path w="6762277" h="3085289">
                <a:moveTo>
                  <a:pt x="6762277" y="0"/>
                </a:moveTo>
                <a:lnTo>
                  <a:pt x="0" y="0"/>
                </a:lnTo>
                <a:lnTo>
                  <a:pt x="0" y="3085289"/>
                </a:lnTo>
                <a:lnTo>
                  <a:pt x="6762277" y="3085289"/>
                </a:lnTo>
                <a:lnTo>
                  <a:pt x="67622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flipV="1">
            <a:off x="17103730" y="9258300"/>
            <a:ext cx="929315" cy="925830"/>
          </a:xfrm>
          <a:custGeom>
            <a:avLst/>
            <a:gdLst/>
            <a:ahLst/>
            <a:cxnLst/>
            <a:rect l="l" t="t" r="r" b="b"/>
            <a:pathLst>
              <a:path w="929315" h="925830">
                <a:moveTo>
                  <a:pt x="0" y="925830"/>
                </a:moveTo>
                <a:lnTo>
                  <a:pt x="929315" y="925830"/>
                </a:lnTo>
                <a:lnTo>
                  <a:pt x="929315" y="0"/>
                </a:lnTo>
                <a:lnTo>
                  <a:pt x="0" y="0"/>
                </a:lnTo>
                <a:lnTo>
                  <a:pt x="0" y="9258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89159" y="714993"/>
            <a:ext cx="287105" cy="287105"/>
          </a:xfrm>
          <a:custGeom>
            <a:avLst/>
            <a:gdLst/>
            <a:ahLst/>
            <a:cxnLst/>
            <a:rect l="l" t="t" r="r" b="b"/>
            <a:pathLst>
              <a:path w="287105" h="287105">
                <a:moveTo>
                  <a:pt x="0" y="0"/>
                </a:moveTo>
                <a:lnTo>
                  <a:pt x="287105" y="0"/>
                </a:lnTo>
                <a:lnTo>
                  <a:pt x="287105" y="287104"/>
                </a:lnTo>
                <a:lnTo>
                  <a:pt x="0" y="287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3331685" y="2067075"/>
            <a:ext cx="10956191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PAKET </a:t>
            </a:r>
            <a:r>
              <a:rPr lang="en-US" sz="69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BERGABUNG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A8DAB8-5F33-AC7C-E824-C62E5909C3F6}"/>
              </a:ext>
            </a:extLst>
          </p:cNvPr>
          <p:cNvGrpSpPr/>
          <p:nvPr/>
        </p:nvGrpSpPr>
        <p:grpSpPr>
          <a:xfrm>
            <a:off x="2739403" y="3464075"/>
            <a:ext cx="12398597" cy="1095608"/>
            <a:chOff x="2739403" y="3464075"/>
            <a:chExt cx="12398597" cy="1095608"/>
          </a:xfrm>
        </p:grpSpPr>
        <p:grpSp>
          <p:nvGrpSpPr>
            <p:cNvPr id="7" name="Group 7"/>
            <p:cNvGrpSpPr/>
            <p:nvPr/>
          </p:nvGrpSpPr>
          <p:grpSpPr>
            <a:xfrm>
              <a:off x="2739403" y="3464075"/>
              <a:ext cx="12308549" cy="1095608"/>
              <a:chOff x="0" y="0"/>
              <a:chExt cx="2334593" cy="2078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34593" cy="207807"/>
              </a:xfrm>
              <a:custGeom>
                <a:avLst/>
                <a:gdLst/>
                <a:ahLst/>
                <a:cxnLst/>
                <a:rect l="l" t="t" r="r" b="b"/>
                <a:pathLst>
                  <a:path w="2334593" h="207807">
                    <a:moveTo>
                      <a:pt x="62899" y="0"/>
                    </a:moveTo>
                    <a:lnTo>
                      <a:pt x="2271694" y="0"/>
                    </a:lnTo>
                    <a:cubicBezTo>
                      <a:pt x="2306432" y="0"/>
                      <a:pt x="2334593" y="28161"/>
                      <a:pt x="2334593" y="62899"/>
                    </a:cubicBezTo>
                    <a:lnTo>
                      <a:pt x="2334593" y="144908"/>
                    </a:lnTo>
                    <a:cubicBezTo>
                      <a:pt x="2334593" y="179646"/>
                      <a:pt x="2306432" y="207807"/>
                      <a:pt x="2271694" y="207807"/>
                    </a:cubicBezTo>
                    <a:lnTo>
                      <a:pt x="62899" y="207807"/>
                    </a:lnTo>
                    <a:cubicBezTo>
                      <a:pt x="28161" y="207807"/>
                      <a:pt x="0" y="179646"/>
                      <a:pt x="0" y="144908"/>
                    </a:cubicBezTo>
                    <a:lnTo>
                      <a:pt x="0" y="62899"/>
                    </a:lnTo>
                    <a:cubicBezTo>
                      <a:pt x="0" y="28161"/>
                      <a:pt x="28161" y="0"/>
                      <a:pt x="6289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5DCED">
                      <a:alpha val="100000"/>
                    </a:srgbClr>
                  </a:gs>
                  <a:gs pos="100000">
                    <a:srgbClr val="D5DCED">
                      <a:alpha val="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34593" cy="2459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145381" y="3560593"/>
              <a:ext cx="902571" cy="902571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4055332" y="3722389"/>
              <a:ext cx="1082668" cy="52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6"/>
                </a:lnSpc>
              </a:pPr>
              <a:r>
                <a:rPr lang="en-US" sz="3054" b="1">
                  <a:solidFill>
                    <a:srgbClr val="FCFD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01</a:t>
              </a:r>
            </a:p>
          </p:txBody>
        </p:sp>
        <p:sp>
          <p:nvSpPr>
            <p:cNvPr id="36" name="Freeform 36"/>
            <p:cNvSpPr/>
            <p:nvPr/>
          </p:nvSpPr>
          <p:spPr>
            <a:xfrm>
              <a:off x="14145381" y="3561907"/>
              <a:ext cx="901257" cy="901257"/>
            </a:xfrm>
            <a:custGeom>
              <a:avLst/>
              <a:gdLst/>
              <a:ahLst/>
              <a:cxnLst/>
              <a:rect l="l" t="t" r="r" b="b"/>
              <a:pathLst>
                <a:path w="901257" h="901257">
                  <a:moveTo>
                    <a:pt x="0" y="0"/>
                  </a:moveTo>
                  <a:lnTo>
                    <a:pt x="901257" y="0"/>
                  </a:lnTo>
                  <a:lnTo>
                    <a:pt x="901257" y="901257"/>
                  </a:lnTo>
                  <a:lnTo>
                    <a:pt x="0" y="90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3331685" y="3722389"/>
              <a:ext cx="10358752" cy="522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76"/>
                </a:lnSpc>
              </a:pPr>
              <a:r>
                <a:rPr lang="en-US" sz="3054" b="1" i="1" dirty="0">
                  <a:solidFill>
                    <a:srgbClr val="0D203B"/>
                  </a:solidFill>
                  <a:latin typeface="Gotham Bold Italics"/>
                  <a:ea typeface="Gotham Bold Italics"/>
                  <a:cs typeface="Gotham Bold Italics"/>
                  <a:sym typeface="Gotham Bold Italics"/>
                </a:rPr>
                <a:t>PRA MEMBER - </a:t>
              </a:r>
              <a:r>
                <a:rPr lang="en-US" sz="3054" i="1" dirty="0">
                  <a:solidFill>
                    <a:srgbClr val="0D203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PAKET PRODUK (50BV)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AF78856-41BF-0516-5453-EE168F02D5AE}"/>
              </a:ext>
            </a:extLst>
          </p:cNvPr>
          <p:cNvGrpSpPr/>
          <p:nvPr/>
        </p:nvGrpSpPr>
        <p:grpSpPr>
          <a:xfrm>
            <a:off x="2739403" y="4927572"/>
            <a:ext cx="12398597" cy="1095608"/>
            <a:chOff x="2739403" y="4927572"/>
            <a:chExt cx="12398597" cy="1095608"/>
          </a:xfrm>
        </p:grpSpPr>
        <p:grpSp>
          <p:nvGrpSpPr>
            <p:cNvPr id="10" name="Group 10"/>
            <p:cNvGrpSpPr/>
            <p:nvPr/>
          </p:nvGrpSpPr>
          <p:grpSpPr>
            <a:xfrm>
              <a:off x="2739403" y="4927572"/>
              <a:ext cx="12308549" cy="1095608"/>
              <a:chOff x="0" y="0"/>
              <a:chExt cx="2334593" cy="20780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334593" cy="207807"/>
              </a:xfrm>
              <a:custGeom>
                <a:avLst/>
                <a:gdLst/>
                <a:ahLst/>
                <a:cxnLst/>
                <a:rect l="l" t="t" r="r" b="b"/>
                <a:pathLst>
                  <a:path w="2334593" h="207807">
                    <a:moveTo>
                      <a:pt x="62899" y="0"/>
                    </a:moveTo>
                    <a:lnTo>
                      <a:pt x="2271694" y="0"/>
                    </a:lnTo>
                    <a:cubicBezTo>
                      <a:pt x="2306432" y="0"/>
                      <a:pt x="2334593" y="28161"/>
                      <a:pt x="2334593" y="62899"/>
                    </a:cubicBezTo>
                    <a:lnTo>
                      <a:pt x="2334593" y="144908"/>
                    </a:lnTo>
                    <a:cubicBezTo>
                      <a:pt x="2334593" y="179646"/>
                      <a:pt x="2306432" y="207807"/>
                      <a:pt x="2271694" y="207807"/>
                    </a:cubicBezTo>
                    <a:lnTo>
                      <a:pt x="62899" y="207807"/>
                    </a:lnTo>
                    <a:cubicBezTo>
                      <a:pt x="28161" y="207807"/>
                      <a:pt x="0" y="179646"/>
                      <a:pt x="0" y="144908"/>
                    </a:cubicBezTo>
                    <a:lnTo>
                      <a:pt x="0" y="62899"/>
                    </a:lnTo>
                    <a:cubicBezTo>
                      <a:pt x="0" y="28161"/>
                      <a:pt x="28161" y="0"/>
                      <a:pt x="6289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5DCED">
                      <a:alpha val="100000"/>
                    </a:srgbClr>
                  </a:gs>
                  <a:gs pos="100000">
                    <a:srgbClr val="D5DCED">
                      <a:alpha val="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334593" cy="2459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4145381" y="5024091"/>
              <a:ext cx="902571" cy="902571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4055332" y="5185886"/>
              <a:ext cx="1082668" cy="52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6"/>
                </a:lnSpc>
              </a:pPr>
              <a:r>
                <a:rPr lang="en-US" sz="3054" b="1">
                  <a:solidFill>
                    <a:srgbClr val="FCFD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02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14146694" y="5023088"/>
              <a:ext cx="901257" cy="901257"/>
            </a:xfrm>
            <a:custGeom>
              <a:avLst/>
              <a:gdLst/>
              <a:ahLst/>
              <a:cxnLst/>
              <a:rect l="l" t="t" r="r" b="b"/>
              <a:pathLst>
                <a:path w="901257" h="901257">
                  <a:moveTo>
                    <a:pt x="0" y="0"/>
                  </a:moveTo>
                  <a:lnTo>
                    <a:pt x="901258" y="0"/>
                  </a:lnTo>
                  <a:lnTo>
                    <a:pt x="901258" y="901257"/>
                  </a:lnTo>
                  <a:lnTo>
                    <a:pt x="0" y="90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3331685" y="5185886"/>
              <a:ext cx="10813695" cy="522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76"/>
                </a:lnSpc>
              </a:pPr>
              <a:r>
                <a:rPr lang="en-US" sz="3054" b="1" i="1">
                  <a:solidFill>
                    <a:srgbClr val="0D203B"/>
                  </a:solidFill>
                  <a:latin typeface="Gotham Bold Italics"/>
                  <a:ea typeface="Gotham Bold Italics"/>
                  <a:cs typeface="Gotham Bold Italics"/>
                  <a:sym typeface="Gotham Bold Italics"/>
                </a:rPr>
                <a:t>PAKET BASIC - </a:t>
              </a:r>
              <a:r>
                <a:rPr lang="en-US" sz="3054" i="1">
                  <a:solidFill>
                    <a:srgbClr val="0D203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PAKET PRODUK (150BV)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F277062-5E46-65A3-34D8-5B20F80190AD}"/>
              </a:ext>
            </a:extLst>
          </p:cNvPr>
          <p:cNvGrpSpPr/>
          <p:nvPr/>
        </p:nvGrpSpPr>
        <p:grpSpPr>
          <a:xfrm>
            <a:off x="2739403" y="6391070"/>
            <a:ext cx="12398597" cy="1095608"/>
            <a:chOff x="2739403" y="6391070"/>
            <a:chExt cx="12398597" cy="1095608"/>
          </a:xfrm>
        </p:grpSpPr>
        <p:grpSp>
          <p:nvGrpSpPr>
            <p:cNvPr id="13" name="Group 13"/>
            <p:cNvGrpSpPr/>
            <p:nvPr/>
          </p:nvGrpSpPr>
          <p:grpSpPr>
            <a:xfrm>
              <a:off x="2739403" y="6391070"/>
              <a:ext cx="12308549" cy="1095608"/>
              <a:chOff x="0" y="0"/>
              <a:chExt cx="2334593" cy="20780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334593" cy="207807"/>
              </a:xfrm>
              <a:custGeom>
                <a:avLst/>
                <a:gdLst/>
                <a:ahLst/>
                <a:cxnLst/>
                <a:rect l="l" t="t" r="r" b="b"/>
                <a:pathLst>
                  <a:path w="2334593" h="207807">
                    <a:moveTo>
                      <a:pt x="62899" y="0"/>
                    </a:moveTo>
                    <a:lnTo>
                      <a:pt x="2271694" y="0"/>
                    </a:lnTo>
                    <a:cubicBezTo>
                      <a:pt x="2306432" y="0"/>
                      <a:pt x="2334593" y="28161"/>
                      <a:pt x="2334593" y="62899"/>
                    </a:cubicBezTo>
                    <a:lnTo>
                      <a:pt x="2334593" y="144908"/>
                    </a:lnTo>
                    <a:cubicBezTo>
                      <a:pt x="2334593" y="179646"/>
                      <a:pt x="2306432" y="207807"/>
                      <a:pt x="2271694" y="207807"/>
                    </a:cubicBezTo>
                    <a:lnTo>
                      <a:pt x="62899" y="207807"/>
                    </a:lnTo>
                    <a:cubicBezTo>
                      <a:pt x="28161" y="207807"/>
                      <a:pt x="0" y="179646"/>
                      <a:pt x="0" y="144908"/>
                    </a:cubicBezTo>
                    <a:lnTo>
                      <a:pt x="0" y="62899"/>
                    </a:lnTo>
                    <a:cubicBezTo>
                      <a:pt x="0" y="28161"/>
                      <a:pt x="28161" y="0"/>
                      <a:pt x="6289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5DCED">
                      <a:alpha val="100000"/>
                    </a:srgbClr>
                  </a:gs>
                  <a:gs pos="100000">
                    <a:srgbClr val="D5DCED">
                      <a:alpha val="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334593" cy="2459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145381" y="6487588"/>
              <a:ext cx="902571" cy="902571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14055332" y="6649384"/>
              <a:ext cx="1082668" cy="52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6"/>
                </a:lnSpc>
              </a:pPr>
              <a:r>
                <a:rPr lang="en-US" sz="3054" b="1">
                  <a:solidFill>
                    <a:srgbClr val="FCFD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03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14145381" y="6487588"/>
              <a:ext cx="901257" cy="901257"/>
            </a:xfrm>
            <a:custGeom>
              <a:avLst/>
              <a:gdLst/>
              <a:ahLst/>
              <a:cxnLst/>
              <a:rect l="l" t="t" r="r" b="b"/>
              <a:pathLst>
                <a:path w="901257" h="901257">
                  <a:moveTo>
                    <a:pt x="0" y="0"/>
                  </a:moveTo>
                  <a:lnTo>
                    <a:pt x="901257" y="0"/>
                  </a:lnTo>
                  <a:lnTo>
                    <a:pt x="901257" y="901257"/>
                  </a:lnTo>
                  <a:lnTo>
                    <a:pt x="0" y="90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3" name="TextBox 43"/>
            <p:cNvSpPr txBox="1"/>
            <p:nvPr/>
          </p:nvSpPr>
          <p:spPr>
            <a:xfrm>
              <a:off x="3331685" y="6649384"/>
              <a:ext cx="10358752" cy="522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76"/>
                </a:lnSpc>
              </a:pPr>
              <a:r>
                <a:rPr lang="en-US" sz="3054" b="1" i="1">
                  <a:solidFill>
                    <a:srgbClr val="0D203B"/>
                  </a:solidFill>
                  <a:latin typeface="Gotham Bold Italics"/>
                  <a:ea typeface="Gotham Bold Italics"/>
                  <a:cs typeface="Gotham Bold Italics"/>
                  <a:sym typeface="Gotham Bold Italics"/>
                </a:rPr>
                <a:t>PAKET PROFESIONAL - </a:t>
              </a:r>
              <a:r>
                <a:rPr lang="en-US" sz="3054" i="1">
                  <a:solidFill>
                    <a:srgbClr val="0D203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PAKET PRODUK (300 BV)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6FB8F0D-B0E5-BA11-A598-3F878C0125E2}"/>
              </a:ext>
            </a:extLst>
          </p:cNvPr>
          <p:cNvGrpSpPr/>
          <p:nvPr/>
        </p:nvGrpSpPr>
        <p:grpSpPr>
          <a:xfrm>
            <a:off x="2739403" y="7854567"/>
            <a:ext cx="12398597" cy="1095608"/>
            <a:chOff x="2739403" y="7854567"/>
            <a:chExt cx="12398597" cy="1095608"/>
          </a:xfrm>
        </p:grpSpPr>
        <p:grpSp>
          <p:nvGrpSpPr>
            <p:cNvPr id="16" name="Group 16"/>
            <p:cNvGrpSpPr/>
            <p:nvPr/>
          </p:nvGrpSpPr>
          <p:grpSpPr>
            <a:xfrm>
              <a:off x="2739403" y="7854567"/>
              <a:ext cx="12308549" cy="1095608"/>
              <a:chOff x="0" y="0"/>
              <a:chExt cx="2334593" cy="20780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334593" cy="207807"/>
              </a:xfrm>
              <a:custGeom>
                <a:avLst/>
                <a:gdLst/>
                <a:ahLst/>
                <a:cxnLst/>
                <a:rect l="l" t="t" r="r" b="b"/>
                <a:pathLst>
                  <a:path w="2334593" h="207807">
                    <a:moveTo>
                      <a:pt x="62899" y="0"/>
                    </a:moveTo>
                    <a:lnTo>
                      <a:pt x="2271694" y="0"/>
                    </a:lnTo>
                    <a:cubicBezTo>
                      <a:pt x="2306432" y="0"/>
                      <a:pt x="2334593" y="28161"/>
                      <a:pt x="2334593" y="62899"/>
                    </a:cubicBezTo>
                    <a:lnTo>
                      <a:pt x="2334593" y="144908"/>
                    </a:lnTo>
                    <a:cubicBezTo>
                      <a:pt x="2334593" y="179646"/>
                      <a:pt x="2306432" y="207807"/>
                      <a:pt x="2271694" y="207807"/>
                    </a:cubicBezTo>
                    <a:lnTo>
                      <a:pt x="62899" y="207807"/>
                    </a:lnTo>
                    <a:cubicBezTo>
                      <a:pt x="28161" y="207807"/>
                      <a:pt x="0" y="179646"/>
                      <a:pt x="0" y="144908"/>
                    </a:cubicBezTo>
                    <a:lnTo>
                      <a:pt x="0" y="62899"/>
                    </a:lnTo>
                    <a:cubicBezTo>
                      <a:pt x="0" y="28161"/>
                      <a:pt x="28161" y="0"/>
                      <a:pt x="6289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5DCED">
                      <a:alpha val="100000"/>
                    </a:srgbClr>
                  </a:gs>
                  <a:gs pos="100000">
                    <a:srgbClr val="D5DCED">
                      <a:alpha val="0"/>
                    </a:srgbClr>
                  </a:gs>
                </a:gsLst>
                <a:lin ang="0"/>
              </a:gradFill>
              <a:ln cap="rnd">
                <a:noFill/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334593" cy="2459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4145381" y="7951086"/>
              <a:ext cx="902571" cy="90257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4055332" y="8112881"/>
              <a:ext cx="1082668" cy="521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6"/>
                </a:lnSpc>
              </a:pPr>
              <a:r>
                <a:rPr lang="en-US" sz="3054" b="1">
                  <a:solidFill>
                    <a:srgbClr val="FCFD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04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14145381" y="7951086"/>
              <a:ext cx="901257" cy="901257"/>
            </a:xfrm>
            <a:custGeom>
              <a:avLst/>
              <a:gdLst/>
              <a:ahLst/>
              <a:cxnLst/>
              <a:rect l="l" t="t" r="r" b="b"/>
              <a:pathLst>
                <a:path w="901257" h="901257">
                  <a:moveTo>
                    <a:pt x="0" y="0"/>
                  </a:moveTo>
                  <a:lnTo>
                    <a:pt x="901257" y="0"/>
                  </a:lnTo>
                  <a:lnTo>
                    <a:pt x="901257" y="901257"/>
                  </a:lnTo>
                  <a:lnTo>
                    <a:pt x="0" y="90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3331685" y="8112881"/>
              <a:ext cx="10120077" cy="522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76"/>
                </a:lnSpc>
              </a:pPr>
              <a:r>
                <a:rPr lang="en-US" sz="3054" b="1" i="1">
                  <a:solidFill>
                    <a:srgbClr val="0D203B"/>
                  </a:solidFill>
                  <a:latin typeface="Gotham Bold Italics"/>
                  <a:ea typeface="Gotham Bold Italics"/>
                  <a:cs typeface="Gotham Bold Italics"/>
                  <a:sym typeface="Gotham Bold Italics"/>
                </a:rPr>
                <a:t>PAKET BUSINESS - </a:t>
              </a:r>
              <a:r>
                <a:rPr lang="en-US" sz="3054" i="1">
                  <a:solidFill>
                    <a:srgbClr val="0D203B"/>
                  </a:solidFill>
                  <a:latin typeface="Gotham Italics"/>
                  <a:ea typeface="Gotham Italics"/>
                  <a:cs typeface="Gotham Italics"/>
                  <a:sym typeface="Gotham Italics"/>
                </a:rPr>
                <a:t>PAKET PRODUK (900 BV)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1291895" y="1064189"/>
            <a:ext cx="7530436" cy="4518262"/>
            <a:chOff x="0" y="0"/>
            <a:chExt cx="6350000" cy="381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1905000"/>
                  </a:moveTo>
                  <a:cubicBezTo>
                    <a:pt x="0" y="853440"/>
                    <a:pt x="853440" y="0"/>
                    <a:pt x="1905000" y="0"/>
                  </a:cubicBezTo>
                  <a:lnTo>
                    <a:pt x="4445000" y="0"/>
                  </a:lnTo>
                  <a:cubicBezTo>
                    <a:pt x="5496560" y="0"/>
                    <a:pt x="6350000" y="853440"/>
                    <a:pt x="6350000" y="1905000"/>
                  </a:cubicBezTo>
                  <a:cubicBezTo>
                    <a:pt x="6350000" y="2956560"/>
                    <a:pt x="5496560" y="3810000"/>
                    <a:pt x="4445000" y="3810000"/>
                  </a:cubicBezTo>
                  <a:lnTo>
                    <a:pt x="1905000" y="3810000"/>
                  </a:lnTo>
                  <a:cubicBezTo>
                    <a:pt x="853440" y="3810000"/>
                    <a:pt x="0" y="2956560"/>
                    <a:pt x="0" y="1905000"/>
                  </a:cubicBezTo>
                  <a:close/>
                </a:path>
              </a:pathLst>
            </a:custGeom>
            <a:blipFill>
              <a:blip r:embed="rId3"/>
              <a:stretch>
                <a:fillRect t="-5625" b="-5625"/>
              </a:stretch>
            </a:blipFill>
            <a:ln w="104775" cap="sq">
              <a:solidFill>
                <a:srgbClr val="FCFDFF"/>
              </a:soli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>
            <a:off x="16005091" y="1028700"/>
            <a:ext cx="929315" cy="925830"/>
          </a:xfrm>
          <a:custGeom>
            <a:avLst/>
            <a:gdLst/>
            <a:ahLst/>
            <a:cxnLst/>
            <a:rect l="l" t="t" r="r" b="b"/>
            <a:pathLst>
              <a:path w="929315" h="925830">
                <a:moveTo>
                  <a:pt x="0" y="0"/>
                </a:moveTo>
                <a:lnTo>
                  <a:pt x="929315" y="0"/>
                </a:lnTo>
                <a:lnTo>
                  <a:pt x="929315" y="925830"/>
                </a:lnTo>
                <a:lnTo>
                  <a:pt x="0" y="925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761378" y="8041859"/>
            <a:ext cx="715938" cy="854851"/>
          </a:xfrm>
          <a:custGeom>
            <a:avLst/>
            <a:gdLst/>
            <a:ahLst/>
            <a:cxnLst/>
            <a:rect l="l" t="t" r="r" b="b"/>
            <a:pathLst>
              <a:path w="715938" h="854851">
                <a:moveTo>
                  <a:pt x="0" y="0"/>
                </a:moveTo>
                <a:lnTo>
                  <a:pt x="715938" y="0"/>
                </a:lnTo>
                <a:lnTo>
                  <a:pt x="715938" y="854851"/>
                </a:lnTo>
                <a:lnTo>
                  <a:pt x="0" y="8548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291895" y="6173554"/>
            <a:ext cx="5353216" cy="181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6999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PRA</a:t>
            </a:r>
            <a:r>
              <a:rPr lang="en-US" sz="6999" b="1" dirty="0">
                <a:solidFill>
                  <a:srgbClr val="0D203B"/>
                </a:solidFill>
                <a:latin typeface="Gotham Bold"/>
                <a:ea typeface="Gotham Bold"/>
                <a:cs typeface="Gotham Bold"/>
                <a:sym typeface="Gotham Bold"/>
              </a:rPr>
              <a:t> MEMBER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44000" y="4469071"/>
            <a:ext cx="6151202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>
                <a:solidFill>
                  <a:srgbClr val="FCFDFF"/>
                </a:solidFill>
                <a:latin typeface="Gotham Bold"/>
                <a:ea typeface="Gotham Bold"/>
                <a:cs typeface="Gotham Bold"/>
                <a:sym typeface="Gotham Bold"/>
              </a:rPr>
              <a:t>SUDAH DAPAT MELAKUKAN AKTIVITAS SPONSORING, TAPI BONUS AKAN BERSTATUS PENDING, HINGGA MELAKUKAN PROSES AKTIVASI PLAN A</a:t>
            </a:r>
          </a:p>
        </p:txBody>
      </p:sp>
      <p:sp>
        <p:nvSpPr>
          <p:cNvPr id="21" name="Freeform 21"/>
          <p:cNvSpPr/>
          <p:nvPr/>
        </p:nvSpPr>
        <p:spPr>
          <a:xfrm>
            <a:off x="8786031" y="930713"/>
            <a:ext cx="7420095" cy="3700171"/>
          </a:xfrm>
          <a:custGeom>
            <a:avLst/>
            <a:gdLst/>
            <a:ahLst/>
            <a:cxnLst/>
            <a:rect l="l" t="t" r="r" b="b"/>
            <a:pathLst>
              <a:path w="7420095" h="3700171">
                <a:moveTo>
                  <a:pt x="0" y="0"/>
                </a:moveTo>
                <a:lnTo>
                  <a:pt x="7420095" y="0"/>
                </a:lnTo>
                <a:lnTo>
                  <a:pt x="7420095" y="3700171"/>
                </a:lnTo>
                <a:lnTo>
                  <a:pt x="0" y="37001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5381" b="-55152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354005" y="8535959"/>
            <a:ext cx="8050566" cy="60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452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IDR 500.000 </a:t>
            </a:r>
            <a:r>
              <a:rPr lang="en-US" sz="4452" b="1" dirty="0" err="1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s.d</a:t>
            </a:r>
            <a:r>
              <a:rPr lang="en-US" sz="4452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700.000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4005" y="7888214"/>
            <a:ext cx="7432026" cy="57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3288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PAKET PRODUK (50BV)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>
            <a:off x="8786031" y="1028700"/>
            <a:ext cx="872768" cy="1042111"/>
          </a:xfrm>
          <a:custGeom>
            <a:avLst/>
            <a:gdLst/>
            <a:ahLst/>
            <a:cxnLst/>
            <a:rect l="l" t="t" r="r" b="b"/>
            <a:pathLst>
              <a:path w="872768" h="1042111">
                <a:moveTo>
                  <a:pt x="0" y="0"/>
                </a:moveTo>
                <a:lnTo>
                  <a:pt x="872768" y="0"/>
                </a:lnTo>
                <a:lnTo>
                  <a:pt x="872768" y="1042111"/>
                </a:lnTo>
                <a:lnTo>
                  <a:pt x="0" y="104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02A9F51-1287-CC2C-3653-EB51D0199D09}"/>
              </a:ext>
            </a:extLst>
          </p:cNvPr>
          <p:cNvGrpSpPr/>
          <p:nvPr/>
        </p:nvGrpSpPr>
        <p:grpSpPr>
          <a:xfrm>
            <a:off x="1176338" y="4227829"/>
            <a:ext cx="5206049" cy="5270877"/>
            <a:chOff x="1176338" y="4227829"/>
            <a:chExt cx="5206049" cy="5270877"/>
          </a:xfrm>
        </p:grpSpPr>
        <p:grpSp>
          <p:nvGrpSpPr>
            <p:cNvPr id="13" name="Group 13"/>
            <p:cNvGrpSpPr/>
            <p:nvPr/>
          </p:nvGrpSpPr>
          <p:grpSpPr>
            <a:xfrm>
              <a:off x="2543997" y="4227829"/>
              <a:ext cx="2191572" cy="219157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9"/>
                  </a:lnSpc>
                </a:pPr>
                <a:r>
                  <a:rPr lang="en-US" sz="26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ACTIVE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76338" y="7307134"/>
              <a:ext cx="2191572" cy="219157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B9BD5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BAYANGAN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190815" y="7307134"/>
              <a:ext cx="2191572" cy="219157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B9BD5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104775"/>
                <a:ext cx="660400" cy="631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00"/>
                  </a:lnSpc>
                </a:pPr>
                <a:r>
                  <a:rPr lang="en-US" sz="17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BAYANGAN</a:t>
                </a:r>
              </a:p>
            </p:txBody>
          </p:sp>
        </p:grpSp>
        <p:sp>
          <p:nvSpPr>
            <p:cNvPr id="22" name="AutoShape 22"/>
            <p:cNvSpPr/>
            <p:nvPr/>
          </p:nvSpPr>
          <p:spPr>
            <a:xfrm flipV="1">
              <a:off x="2272123" y="6419401"/>
              <a:ext cx="1367659" cy="887734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H="1" flipV="1">
              <a:off x="3639782" y="6419401"/>
              <a:ext cx="1646819" cy="887734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4" name="Freeform 24"/>
            <p:cNvSpPr/>
            <p:nvPr/>
          </p:nvSpPr>
          <p:spPr>
            <a:xfrm>
              <a:off x="2760651" y="4444484"/>
              <a:ext cx="1758263" cy="1758263"/>
            </a:xfrm>
            <a:custGeom>
              <a:avLst/>
              <a:gdLst/>
              <a:ahLst/>
              <a:cxnLst/>
              <a:rect l="l" t="t" r="r" b="b"/>
              <a:pathLst>
                <a:path w="1758263" h="1758263">
                  <a:moveTo>
                    <a:pt x="0" y="0"/>
                  </a:moveTo>
                  <a:lnTo>
                    <a:pt x="1758263" y="0"/>
                  </a:lnTo>
                  <a:lnTo>
                    <a:pt x="1758263" y="1758262"/>
                  </a:lnTo>
                  <a:lnTo>
                    <a:pt x="0" y="1758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392992" y="7523138"/>
              <a:ext cx="1758263" cy="1758263"/>
            </a:xfrm>
            <a:custGeom>
              <a:avLst/>
              <a:gdLst/>
              <a:ahLst/>
              <a:cxnLst/>
              <a:rect l="l" t="t" r="r" b="b"/>
              <a:pathLst>
                <a:path w="1758263" h="1758263">
                  <a:moveTo>
                    <a:pt x="0" y="0"/>
                  </a:moveTo>
                  <a:lnTo>
                    <a:pt x="1758263" y="0"/>
                  </a:lnTo>
                  <a:lnTo>
                    <a:pt x="1758263" y="1758263"/>
                  </a:lnTo>
                  <a:lnTo>
                    <a:pt x="0" y="1758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4407470" y="7500037"/>
              <a:ext cx="1758263" cy="1758263"/>
            </a:xfrm>
            <a:custGeom>
              <a:avLst/>
              <a:gdLst/>
              <a:ahLst/>
              <a:cxnLst/>
              <a:rect l="l" t="t" r="r" b="b"/>
              <a:pathLst>
                <a:path w="1758263" h="1758263">
                  <a:moveTo>
                    <a:pt x="0" y="0"/>
                  </a:moveTo>
                  <a:lnTo>
                    <a:pt x="1758262" y="0"/>
                  </a:lnTo>
                  <a:lnTo>
                    <a:pt x="1758262" y="1758263"/>
                  </a:lnTo>
                  <a:lnTo>
                    <a:pt x="0" y="1758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176338" y="943751"/>
            <a:ext cx="7436515" cy="112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2"/>
              </a:lnSpc>
            </a:pPr>
            <a:r>
              <a:rPr lang="en-US" sz="8232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PAKET</a:t>
            </a:r>
            <a:r>
              <a:rPr lang="en-US" sz="8232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BASIC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279569" y="6183322"/>
            <a:ext cx="10043064" cy="122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895" lvl="1" indent="-288948" algn="l">
              <a:lnSpc>
                <a:spcPts val="3212"/>
              </a:lnSpc>
              <a:buFont typeface="Arial"/>
              <a:buChar char="•"/>
            </a:pPr>
            <a:r>
              <a:rPr lang="en-US" sz="2676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ID BAYANGAN DAPAT DI AKTIVASI KAPAN SAJA</a:t>
            </a:r>
          </a:p>
          <a:p>
            <a:pPr marL="577895" lvl="1" indent="-288948" algn="l">
              <a:lnSpc>
                <a:spcPts val="3212"/>
              </a:lnSpc>
              <a:buFont typeface="Arial"/>
              <a:buChar char="•"/>
            </a:pPr>
            <a:r>
              <a:rPr lang="en-US" sz="2676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ID BAYANGAN YANG BELUM DI AKTIVASI TIDAK BERHAK MENDAPATKAN BONUS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6338" y="1877933"/>
            <a:ext cx="7432026" cy="57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3288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PAKET PRODUK (150BV)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540365" y="5620683"/>
            <a:ext cx="7605205" cy="57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328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1 ID AKTIF PLAN 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71849" y="2516772"/>
            <a:ext cx="8050566" cy="60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452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MINIMAL IDR 1.500.000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3"/>
          <p:cNvSpPr txBox="1"/>
          <p:nvPr/>
        </p:nvSpPr>
        <p:spPr>
          <a:xfrm>
            <a:off x="1176338" y="734201"/>
            <a:ext cx="8603291" cy="216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2"/>
              </a:lnSpc>
            </a:pPr>
            <a:r>
              <a:rPr lang="en-US" sz="8232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PAKET</a:t>
            </a:r>
            <a:r>
              <a:rPr lang="en-US" sz="8232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PROFESIONAL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82117" y="6871162"/>
            <a:ext cx="8517270" cy="1184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0098" lvl="1" indent="-245049" algn="l">
              <a:lnSpc>
                <a:spcPts val="3178"/>
              </a:lnSpc>
              <a:buFont typeface="Arial"/>
              <a:buChar char="•"/>
            </a:pPr>
            <a:r>
              <a:rPr lang="en-US" sz="2270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ID BAYANGAN DAPAT DI AKTIVASI KAPAN SAJA</a:t>
            </a:r>
          </a:p>
          <a:p>
            <a:pPr marL="490098" lvl="1" indent="-245049" algn="l">
              <a:lnSpc>
                <a:spcPts val="3178"/>
              </a:lnSpc>
              <a:buFont typeface="Arial"/>
              <a:buChar char="•"/>
            </a:pPr>
            <a:r>
              <a:rPr lang="en-US" sz="2270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ID BAYANGAN YANG BELUM DI AKTIVASI TIDAK BERHAK MENDAPATKAN BONUS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0826" y="2798267"/>
            <a:ext cx="7432026" cy="57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3288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PAKET PRODUK (300 BV)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40365" y="5620683"/>
            <a:ext cx="8094249" cy="115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328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1 ID AKTIF PLAN A DAN PLAN B DENGAN 2 ID BAYANGAN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5863" y="3409881"/>
            <a:ext cx="8050566" cy="60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452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MINIMAL IDR 3.000.000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AE7CD5-77CB-B1E4-F239-0286C272E1EA}"/>
              </a:ext>
            </a:extLst>
          </p:cNvPr>
          <p:cNvGrpSpPr/>
          <p:nvPr/>
        </p:nvGrpSpPr>
        <p:grpSpPr>
          <a:xfrm>
            <a:off x="1176338" y="4227829"/>
            <a:ext cx="5206049" cy="5270877"/>
            <a:chOff x="1176338" y="4227829"/>
            <a:chExt cx="5206049" cy="5270877"/>
          </a:xfrm>
        </p:grpSpPr>
        <p:grpSp>
          <p:nvGrpSpPr>
            <p:cNvPr id="12" name="Group 12"/>
            <p:cNvGrpSpPr/>
            <p:nvPr/>
          </p:nvGrpSpPr>
          <p:grpSpPr>
            <a:xfrm>
              <a:off x="2543997" y="4227829"/>
              <a:ext cx="2191572" cy="219157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123825"/>
                <a:ext cx="660400" cy="612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9"/>
                  </a:lnSpc>
                </a:pPr>
                <a:r>
                  <a:rPr lang="en-US" sz="2699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ACTIVE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FABE772-4DB9-75EC-7F1C-6B172A280A34}"/>
                </a:ext>
              </a:extLst>
            </p:cNvPr>
            <p:cNvGrpSpPr/>
            <p:nvPr/>
          </p:nvGrpSpPr>
          <p:grpSpPr>
            <a:xfrm>
              <a:off x="1176338" y="4444484"/>
              <a:ext cx="5206049" cy="5054222"/>
              <a:chOff x="1176338" y="4444484"/>
              <a:chExt cx="5206049" cy="5054222"/>
            </a:xfrm>
          </p:grpSpPr>
          <p:grpSp>
            <p:nvGrpSpPr>
              <p:cNvPr id="15" name="Group 15"/>
              <p:cNvGrpSpPr/>
              <p:nvPr/>
            </p:nvGrpSpPr>
            <p:grpSpPr>
              <a:xfrm>
                <a:off x="1176338" y="7307134"/>
                <a:ext cx="2191572" cy="2191572"/>
                <a:chOff x="0" y="0"/>
                <a:chExt cx="812800" cy="812800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7B9BD5"/>
                </a:solidFill>
                <a:ln w="161925" cap="sq">
                  <a:solidFill>
                    <a:srgbClr val="F0F3FA"/>
                  </a:solidFill>
                  <a:prstDash val="solid"/>
                  <a:miter/>
                </a:ln>
              </p:spPr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76200" y="104775"/>
                  <a:ext cx="660400" cy="6318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700"/>
                    </a:lnSpc>
                  </a:pPr>
                  <a:r>
                    <a:rPr lang="en-US" sz="1700" b="1">
                      <a:solidFill>
                        <a:srgbClr val="FFFFFF"/>
                      </a:solidFill>
                      <a:latin typeface="Gotham Bold"/>
                      <a:ea typeface="Gotham Bold"/>
                      <a:cs typeface="Gotham Bold"/>
                      <a:sym typeface="Gotham Bold"/>
                    </a:rPr>
                    <a:t>ID BAYANGAN</a:t>
                  </a:r>
                </a:p>
              </p:txBody>
            </p:sp>
          </p:grpSp>
          <p:grpSp>
            <p:nvGrpSpPr>
              <p:cNvPr id="18" name="Group 18"/>
              <p:cNvGrpSpPr/>
              <p:nvPr/>
            </p:nvGrpSpPr>
            <p:grpSpPr>
              <a:xfrm>
                <a:off x="4190815" y="7307134"/>
                <a:ext cx="2191572" cy="2191572"/>
                <a:chOff x="0" y="0"/>
                <a:chExt cx="812800" cy="812800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7B9BD5"/>
                </a:solidFill>
                <a:ln w="161925" cap="sq">
                  <a:solidFill>
                    <a:srgbClr val="F0F3FA"/>
                  </a:solidFill>
                  <a:prstDash val="solid"/>
                  <a:miter/>
                </a:ln>
              </p:spPr>
            </p:sp>
            <p:sp>
              <p:nvSpPr>
                <p:cNvPr id="20" name="TextBox 20"/>
                <p:cNvSpPr txBox="1"/>
                <p:nvPr/>
              </p:nvSpPr>
              <p:spPr>
                <a:xfrm>
                  <a:off x="76200" y="104775"/>
                  <a:ext cx="660400" cy="6318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700"/>
                    </a:lnSpc>
                  </a:pPr>
                  <a:r>
                    <a:rPr lang="en-US" sz="1700" b="1">
                      <a:solidFill>
                        <a:srgbClr val="FFFFFF"/>
                      </a:solidFill>
                      <a:latin typeface="Gotham Bold"/>
                      <a:ea typeface="Gotham Bold"/>
                      <a:cs typeface="Gotham Bold"/>
                      <a:sym typeface="Gotham Bold"/>
                    </a:rPr>
                    <a:t>ID BAYANGAN</a:t>
                  </a:r>
                </a:p>
              </p:txBody>
            </p:sp>
          </p:grpSp>
          <p:sp>
            <p:nvSpPr>
              <p:cNvPr id="21" name="AutoShape 21"/>
              <p:cNvSpPr/>
              <p:nvPr/>
            </p:nvSpPr>
            <p:spPr>
              <a:xfrm flipV="1">
                <a:off x="2272123" y="6419401"/>
                <a:ext cx="1367659" cy="887734"/>
              </a:xfrm>
              <a:prstGeom prst="line">
                <a:avLst/>
              </a:prstGeom>
              <a:ln w="38100" cap="flat">
                <a:solidFill>
                  <a:srgbClr val="1264A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2" name="AutoShape 22"/>
              <p:cNvSpPr/>
              <p:nvPr/>
            </p:nvSpPr>
            <p:spPr>
              <a:xfrm flipH="1" flipV="1">
                <a:off x="3639782" y="6419401"/>
                <a:ext cx="1646819" cy="887734"/>
              </a:xfrm>
              <a:prstGeom prst="line">
                <a:avLst/>
              </a:prstGeom>
              <a:ln w="38100" cap="flat">
                <a:solidFill>
                  <a:srgbClr val="1264A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28" name="Freeform 28"/>
              <p:cNvSpPr/>
              <p:nvPr/>
            </p:nvSpPr>
            <p:spPr>
              <a:xfrm>
                <a:off x="2760651" y="4444484"/>
                <a:ext cx="1758263" cy="1758263"/>
              </a:xfrm>
              <a:custGeom>
                <a:avLst/>
                <a:gdLst/>
                <a:ahLst/>
                <a:cxnLst/>
                <a:rect l="l" t="t" r="r" b="b"/>
                <a:pathLst>
                  <a:path w="1758263" h="1758263">
                    <a:moveTo>
                      <a:pt x="0" y="0"/>
                    </a:moveTo>
                    <a:lnTo>
                      <a:pt x="1758263" y="0"/>
                    </a:lnTo>
                    <a:lnTo>
                      <a:pt x="1758263" y="1758262"/>
                    </a:lnTo>
                    <a:lnTo>
                      <a:pt x="0" y="175826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29" name="Freeform 29"/>
              <p:cNvSpPr/>
              <p:nvPr/>
            </p:nvSpPr>
            <p:spPr>
              <a:xfrm>
                <a:off x="1392992" y="7500037"/>
                <a:ext cx="1758263" cy="1758263"/>
              </a:xfrm>
              <a:custGeom>
                <a:avLst/>
                <a:gdLst/>
                <a:ahLst/>
                <a:cxnLst/>
                <a:rect l="l" t="t" r="r" b="b"/>
                <a:pathLst>
                  <a:path w="1758263" h="1758263">
                    <a:moveTo>
                      <a:pt x="0" y="0"/>
                    </a:moveTo>
                    <a:lnTo>
                      <a:pt x="1758263" y="0"/>
                    </a:lnTo>
                    <a:lnTo>
                      <a:pt x="1758263" y="1758263"/>
                    </a:lnTo>
                    <a:lnTo>
                      <a:pt x="0" y="17582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  <p:sp>
            <p:nvSpPr>
              <p:cNvPr id="30" name="Freeform 30"/>
              <p:cNvSpPr/>
              <p:nvPr/>
            </p:nvSpPr>
            <p:spPr>
              <a:xfrm>
                <a:off x="4407470" y="7487407"/>
                <a:ext cx="1758263" cy="1758263"/>
              </a:xfrm>
              <a:custGeom>
                <a:avLst/>
                <a:gdLst/>
                <a:ahLst/>
                <a:cxnLst/>
                <a:rect l="l" t="t" r="r" b="b"/>
                <a:pathLst>
                  <a:path w="1758263" h="1758263">
                    <a:moveTo>
                      <a:pt x="0" y="0"/>
                    </a:moveTo>
                    <a:lnTo>
                      <a:pt x="1758262" y="0"/>
                    </a:lnTo>
                    <a:lnTo>
                      <a:pt x="1758262" y="1758263"/>
                    </a:lnTo>
                    <a:lnTo>
                      <a:pt x="0" y="17582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1176338" y="734201"/>
            <a:ext cx="8603291" cy="216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32"/>
              </a:lnSpc>
            </a:pPr>
            <a:r>
              <a:rPr lang="en-US" sz="8232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PAKET</a:t>
            </a:r>
            <a:r>
              <a:rPr lang="en-US" sz="8232" b="1" dirty="0">
                <a:solidFill>
                  <a:srgbClr val="0D203B"/>
                </a:solidFill>
                <a:latin typeface="Arimo Bold"/>
                <a:ea typeface="Arimo Bold"/>
                <a:cs typeface="Arimo Bold"/>
                <a:sym typeface="Arimo Bold"/>
              </a:rPr>
              <a:t> BUSINESS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0826" y="2798267"/>
            <a:ext cx="7432026" cy="57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3288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PAKET PRODUK (900 BV)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06351" y="5867400"/>
            <a:ext cx="8094249" cy="572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03"/>
              </a:lnSpc>
            </a:pPr>
            <a:r>
              <a:rPr lang="en-US" sz="3288" b="1" dirty="0">
                <a:solidFill>
                  <a:srgbClr val="1264AB"/>
                </a:solidFill>
                <a:latin typeface="Gotham Bold"/>
                <a:ea typeface="Gotham Bold"/>
                <a:cs typeface="Gotham Bold"/>
                <a:sym typeface="Gotham Bold"/>
              </a:rPr>
              <a:t>SEMUA ID AKTIF PLAN A &amp; PLAN B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6338" y="3409881"/>
            <a:ext cx="8050566" cy="60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2"/>
              </a:lnSpc>
            </a:pPr>
            <a:r>
              <a:rPr lang="en-US" sz="4452" b="1" dirty="0">
                <a:solidFill>
                  <a:srgbClr val="1264AB"/>
                </a:solidFill>
                <a:latin typeface="Arimo Bold"/>
                <a:ea typeface="Arimo Bold"/>
                <a:cs typeface="Arimo Bold"/>
                <a:sym typeface="Arimo Bold"/>
              </a:rPr>
              <a:t>MINIMAL IDR. 9.000.000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B37C32-659B-739F-6DAD-EED4994F4D9F}"/>
              </a:ext>
            </a:extLst>
          </p:cNvPr>
          <p:cNvGrpSpPr/>
          <p:nvPr/>
        </p:nvGrpSpPr>
        <p:grpSpPr>
          <a:xfrm>
            <a:off x="1176338" y="4227829"/>
            <a:ext cx="5206049" cy="5270877"/>
            <a:chOff x="1176338" y="4227829"/>
            <a:chExt cx="5206049" cy="5270877"/>
          </a:xfrm>
        </p:grpSpPr>
        <p:grpSp>
          <p:nvGrpSpPr>
            <p:cNvPr id="13" name="Group 13"/>
            <p:cNvGrpSpPr/>
            <p:nvPr/>
          </p:nvGrpSpPr>
          <p:grpSpPr>
            <a:xfrm>
              <a:off x="2543997" y="4227829"/>
              <a:ext cx="2191572" cy="219157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133350"/>
                <a:ext cx="660400" cy="603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3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1</a:t>
                </a: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176338" y="7307134"/>
              <a:ext cx="2191572" cy="219157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76200" y="133350"/>
                <a:ext cx="660400" cy="603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3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2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190815" y="7307134"/>
              <a:ext cx="2191572" cy="2191572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264AB"/>
              </a:solidFill>
              <a:ln w="161925" cap="sq">
                <a:solidFill>
                  <a:srgbClr val="F0F3FA"/>
                </a:solidFill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133350"/>
                <a:ext cx="660400" cy="6032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3500" b="1">
                    <a:solidFill>
                      <a:srgbClr val="FFFFFF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ID 3</a:t>
                </a:r>
              </a:p>
            </p:txBody>
          </p:sp>
        </p:grpSp>
        <p:sp>
          <p:nvSpPr>
            <p:cNvPr id="22" name="AutoShape 22"/>
            <p:cNvSpPr/>
            <p:nvPr/>
          </p:nvSpPr>
          <p:spPr>
            <a:xfrm flipV="1">
              <a:off x="2272123" y="6419401"/>
              <a:ext cx="1367659" cy="887734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AutoShape 23"/>
            <p:cNvSpPr/>
            <p:nvPr/>
          </p:nvSpPr>
          <p:spPr>
            <a:xfrm flipH="1" flipV="1">
              <a:off x="3639782" y="6419401"/>
              <a:ext cx="1646819" cy="887734"/>
            </a:xfrm>
            <a:prstGeom prst="line">
              <a:avLst/>
            </a:prstGeom>
            <a:ln w="38100" cap="flat">
              <a:solidFill>
                <a:srgbClr val="1264A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Freeform 29"/>
            <p:cNvSpPr/>
            <p:nvPr/>
          </p:nvSpPr>
          <p:spPr>
            <a:xfrm>
              <a:off x="2614712" y="4280167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6" y="0"/>
                  </a:lnTo>
                  <a:lnTo>
                    <a:pt x="2120856" y="2120856"/>
                  </a:lnTo>
                  <a:lnTo>
                    <a:pt x="0" y="2120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216121" y="7276651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6" y="0"/>
                  </a:lnTo>
                  <a:lnTo>
                    <a:pt x="2120856" y="2120856"/>
                  </a:lnTo>
                  <a:lnTo>
                    <a:pt x="0" y="2120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4141192" y="7276651"/>
              <a:ext cx="2120857" cy="2120857"/>
            </a:xfrm>
            <a:custGeom>
              <a:avLst/>
              <a:gdLst/>
              <a:ahLst/>
              <a:cxnLst/>
              <a:rect l="l" t="t" r="r" b="b"/>
              <a:pathLst>
                <a:path w="2120857" h="2120857">
                  <a:moveTo>
                    <a:pt x="0" y="0"/>
                  </a:moveTo>
                  <a:lnTo>
                    <a:pt x="2120857" y="0"/>
                  </a:lnTo>
                  <a:lnTo>
                    <a:pt x="2120857" y="2120856"/>
                  </a:lnTo>
                  <a:lnTo>
                    <a:pt x="0" y="2120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9489" y="2591347"/>
            <a:ext cx="5984998" cy="6875234"/>
            <a:chOff x="0" y="0"/>
            <a:chExt cx="7979998" cy="91669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79998" cy="7092223"/>
            </a:xfrm>
            <a:custGeom>
              <a:avLst/>
              <a:gdLst/>
              <a:ahLst/>
              <a:cxnLst/>
              <a:rect l="l" t="t" r="r" b="b"/>
              <a:pathLst>
                <a:path w="7979998" h="7092223">
                  <a:moveTo>
                    <a:pt x="0" y="0"/>
                  </a:moveTo>
                  <a:lnTo>
                    <a:pt x="7979998" y="0"/>
                  </a:lnTo>
                  <a:lnTo>
                    <a:pt x="7979998" y="7092223"/>
                  </a:lnTo>
                  <a:lnTo>
                    <a:pt x="0" y="709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097213" y="7092223"/>
              <a:ext cx="1882785" cy="1673325"/>
            </a:xfrm>
            <a:custGeom>
              <a:avLst/>
              <a:gdLst/>
              <a:ahLst/>
              <a:cxnLst/>
              <a:rect l="l" t="t" r="r" b="b"/>
              <a:pathLst>
                <a:path w="1882785" h="1673325">
                  <a:moveTo>
                    <a:pt x="0" y="0"/>
                  </a:moveTo>
                  <a:lnTo>
                    <a:pt x="1882785" y="0"/>
                  </a:lnTo>
                  <a:lnTo>
                    <a:pt x="1882785" y="1673325"/>
                  </a:lnTo>
                  <a:lnTo>
                    <a:pt x="0" y="1673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214428" y="7092223"/>
              <a:ext cx="1882785" cy="1673325"/>
            </a:xfrm>
            <a:custGeom>
              <a:avLst/>
              <a:gdLst/>
              <a:ahLst/>
              <a:cxnLst/>
              <a:rect l="l" t="t" r="r" b="b"/>
              <a:pathLst>
                <a:path w="1882785" h="1673325">
                  <a:moveTo>
                    <a:pt x="0" y="0"/>
                  </a:moveTo>
                  <a:lnTo>
                    <a:pt x="1882785" y="0"/>
                  </a:lnTo>
                  <a:lnTo>
                    <a:pt x="1882785" y="1673325"/>
                  </a:lnTo>
                  <a:lnTo>
                    <a:pt x="0" y="1673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882785" y="7092223"/>
              <a:ext cx="1882785" cy="1673325"/>
            </a:xfrm>
            <a:custGeom>
              <a:avLst/>
              <a:gdLst/>
              <a:ahLst/>
              <a:cxnLst/>
              <a:rect l="l" t="t" r="r" b="b"/>
              <a:pathLst>
                <a:path w="1882785" h="1673325">
                  <a:moveTo>
                    <a:pt x="0" y="0"/>
                  </a:moveTo>
                  <a:lnTo>
                    <a:pt x="1882785" y="0"/>
                  </a:lnTo>
                  <a:lnTo>
                    <a:pt x="1882785" y="1673325"/>
                  </a:lnTo>
                  <a:lnTo>
                    <a:pt x="0" y="1673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7092223"/>
              <a:ext cx="1882785" cy="1673325"/>
            </a:xfrm>
            <a:custGeom>
              <a:avLst/>
              <a:gdLst/>
              <a:ahLst/>
              <a:cxnLst/>
              <a:rect l="l" t="t" r="r" b="b"/>
              <a:pathLst>
                <a:path w="1882785" h="1673325">
                  <a:moveTo>
                    <a:pt x="0" y="0"/>
                  </a:moveTo>
                  <a:lnTo>
                    <a:pt x="1882785" y="0"/>
                  </a:lnTo>
                  <a:lnTo>
                    <a:pt x="1882785" y="1673325"/>
                  </a:lnTo>
                  <a:lnTo>
                    <a:pt x="0" y="1673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040349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528318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80" y="0"/>
                  </a:lnTo>
                  <a:lnTo>
                    <a:pt x="451680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056369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80" y="0"/>
                  </a:lnTo>
                  <a:lnTo>
                    <a:pt x="451680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44339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146790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80" y="0"/>
                  </a:lnTo>
                  <a:lnTo>
                    <a:pt x="451680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5634760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162811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4650781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877538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365508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893558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80" y="0"/>
                  </a:lnTo>
                  <a:lnTo>
                    <a:pt x="451680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81528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80" y="0"/>
                  </a:lnTo>
                  <a:lnTo>
                    <a:pt x="451680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983979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80" y="0"/>
                  </a:lnTo>
                  <a:lnTo>
                    <a:pt x="451680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471949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80" y="0"/>
                  </a:lnTo>
                  <a:lnTo>
                    <a:pt x="451680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487970" y="8765548"/>
              <a:ext cx="451679" cy="401430"/>
            </a:xfrm>
            <a:custGeom>
              <a:avLst/>
              <a:gdLst/>
              <a:ahLst/>
              <a:cxnLst/>
              <a:rect l="l" t="t" r="r" b="b"/>
              <a:pathLst>
                <a:path w="451679" h="401430">
                  <a:moveTo>
                    <a:pt x="0" y="0"/>
                  </a:moveTo>
                  <a:lnTo>
                    <a:pt x="451679" y="0"/>
                  </a:lnTo>
                  <a:lnTo>
                    <a:pt x="451679" y="401431"/>
                  </a:lnTo>
                  <a:lnTo>
                    <a:pt x="0" y="40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858771" y="243521"/>
            <a:ext cx="2100643" cy="9799958"/>
            <a:chOff x="0" y="0"/>
            <a:chExt cx="2800858" cy="130666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00858" cy="13066611"/>
            </a:xfrm>
            <a:custGeom>
              <a:avLst/>
              <a:gdLst/>
              <a:ahLst/>
              <a:cxnLst/>
              <a:rect l="l" t="t" r="r" b="b"/>
              <a:pathLst>
                <a:path w="2800858" h="13066611">
                  <a:moveTo>
                    <a:pt x="0" y="0"/>
                  </a:moveTo>
                  <a:lnTo>
                    <a:pt x="2800858" y="0"/>
                  </a:lnTo>
                  <a:lnTo>
                    <a:pt x="2800858" y="13066611"/>
                  </a:lnTo>
                  <a:lnTo>
                    <a:pt x="0" y="13066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28" name="Group 28"/>
            <p:cNvGrpSpPr/>
            <p:nvPr/>
          </p:nvGrpSpPr>
          <p:grpSpPr>
            <a:xfrm>
              <a:off x="1134583" y="2664401"/>
              <a:ext cx="1612665" cy="469020"/>
              <a:chOff x="0" y="0"/>
              <a:chExt cx="318551" cy="9264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18551" cy="92646"/>
              </a:xfrm>
              <a:custGeom>
                <a:avLst/>
                <a:gdLst/>
                <a:ahLst/>
                <a:cxnLst/>
                <a:rect l="l" t="t" r="r" b="b"/>
                <a:pathLst>
                  <a:path w="318551" h="92646">
                    <a:moveTo>
                      <a:pt x="0" y="0"/>
                    </a:moveTo>
                    <a:lnTo>
                      <a:pt x="318551" y="0"/>
                    </a:lnTo>
                    <a:lnTo>
                      <a:pt x="318551" y="92646"/>
                    </a:lnTo>
                    <a:lnTo>
                      <a:pt x="0" y="92646"/>
                    </a:lnTo>
                    <a:close/>
                  </a:path>
                </a:pathLst>
              </a:custGeom>
              <a:solidFill>
                <a:srgbClr val="ECF0F6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318551" cy="1212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r>
                  <a:rPr lang="en-US" sz="1400" b="1" dirty="0">
                    <a:solidFill>
                      <a:srgbClr val="000000"/>
                    </a:solidFill>
                    <a:latin typeface="Gotham Bold"/>
                    <a:ea typeface="Gotham Bold"/>
                    <a:cs typeface="Gotham Bold"/>
                    <a:sym typeface="Gotham Bold"/>
                  </a:rPr>
                  <a:t>32</a:t>
                </a:r>
              </a:p>
            </p:txBody>
          </p:sp>
        </p:grpSp>
      </p:grpSp>
      <p:sp>
        <p:nvSpPr>
          <p:cNvPr id="31" name="TextBox 31"/>
          <p:cNvSpPr txBox="1"/>
          <p:nvPr/>
        </p:nvSpPr>
        <p:spPr>
          <a:xfrm>
            <a:off x="4344246" y="1028700"/>
            <a:ext cx="1138743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2"/>
              </a:lnSpc>
            </a:pPr>
            <a:r>
              <a:rPr lang="en-US" sz="3544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APA YANG DILAKUKAN SETELAH JOIN ?</a:t>
            </a:r>
          </a:p>
          <a:p>
            <a:pPr algn="ctr">
              <a:lnSpc>
                <a:spcPts val="4252"/>
              </a:lnSpc>
            </a:pPr>
            <a:r>
              <a:rPr lang="en-US" sz="3544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MEMBANGUN JARINGAN BISNIS (NETWORKING)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47368" y="3331192"/>
            <a:ext cx="6047068" cy="112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MEMBANGUN JARINGAN BISNIS</a:t>
            </a:r>
          </a:p>
          <a:p>
            <a:pPr algn="l">
              <a:lnSpc>
                <a:spcPts val="297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MEMBANGUN JARINGAN PEMAKAI PRODUK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47368" y="4916444"/>
            <a:ext cx="6669348" cy="2244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DENGAN CARA SETIAP ORANG BERGABUNG</a:t>
            </a:r>
          </a:p>
          <a:p>
            <a:pPr algn="l">
              <a:lnSpc>
                <a:spcPts val="297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MEMPERKENALKAN DAN MENGAJAK ORANG-ORANG YANG </a:t>
            </a:r>
          </a:p>
          <a:p>
            <a:pPr algn="l">
              <a:lnSpc>
                <a:spcPts val="297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DIKENAL UNTUK IKUT BERGABUNG (MELAKUKAN SPONSORING)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47368" y="7617734"/>
            <a:ext cx="6669348" cy="1872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AKHIRNYA AKAN TERBENTUKLAH JARINGAN BISNIS</a:t>
            </a:r>
          </a:p>
          <a:p>
            <a:pPr algn="l">
              <a:lnSpc>
                <a:spcPts val="2970"/>
              </a:lnSpc>
            </a:pPr>
            <a:r>
              <a:rPr lang="en-US" sz="2700" b="1" dirty="0">
                <a:solidFill>
                  <a:srgbClr val="073496"/>
                </a:solidFill>
                <a:latin typeface="Gotham Bold"/>
                <a:ea typeface="Gotham Bold"/>
                <a:cs typeface="Gotham Bold"/>
                <a:sym typeface="Gotham Bold"/>
              </a:rPr>
              <a:t>YANG NANTINYA BISA MENCAPAI RIBUAN ORANG DAN MENJADI JARINGAN BISNIS DIBAWAH 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1824</Words>
  <Application>Microsoft Office PowerPoint</Application>
  <PresentationFormat>Custom</PresentationFormat>
  <Paragraphs>537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Gotham Bold Italics</vt:lpstr>
      <vt:lpstr>Arial</vt:lpstr>
      <vt:lpstr>GoodTime Grotesk</vt:lpstr>
      <vt:lpstr>Arimo Bold</vt:lpstr>
      <vt:lpstr>Poppins Bold</vt:lpstr>
      <vt:lpstr>Gotham Italics</vt:lpstr>
      <vt:lpstr>Gotham Bold</vt:lpstr>
      <vt:lpstr>Gotham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VHERIN BUSINESS PLAN</dc:title>
  <dc:creator>ASUS</dc:creator>
  <cp:lastModifiedBy>asus i7</cp:lastModifiedBy>
  <cp:revision>5</cp:revision>
  <dcterms:created xsi:type="dcterms:W3CDTF">2006-08-16T00:00:00Z</dcterms:created>
  <dcterms:modified xsi:type="dcterms:W3CDTF">2025-08-29T13:00:52Z</dcterms:modified>
  <dc:identifier>DAGt9_hLghw</dc:identifier>
</cp:coreProperties>
</file>