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League Spartan" charset="1" panose="00000800000000000000"/>
      <p:regular r:id="rId18"/>
    </p:embeddedFont>
    <p:embeddedFont>
      <p:font typeface="Glacial Indifference Bold" charset="1" panose="00000800000000000000"/>
      <p:regular r:id="rId19"/>
    </p:embeddedFont>
    <p:embeddedFont>
      <p:font typeface="Poppins Bold Italics" charset="1" panose="00000800000000000000"/>
      <p:regular r:id="rId20"/>
    </p:embeddedFont>
    <p:embeddedFont>
      <p:font typeface="Open Sauce Semi-Bold" charset="1" panose="00000700000000000000"/>
      <p:regular r:id="rId21"/>
    </p:embeddedFont>
    <p:embeddedFont>
      <p:font typeface="Open Sauce Bold" charset="1" panose="00000800000000000000"/>
      <p:regular r:id="rId22"/>
    </p:embeddedFont>
    <p:embeddedFont>
      <p:font typeface="Rye" charset="1" panose="020E0803070500060000"/>
      <p:regular r:id="rId23"/>
    </p:embeddedFont>
    <p:embeddedFont>
      <p:font typeface="Lora Bold" charset="1" panose="00000800000000000000"/>
      <p:regular r:id="rId24"/>
    </p:embeddedFont>
    <p:embeddedFont>
      <p:font typeface="Aleo Bold" charset="1" panose="020F0802020204030203"/>
      <p:regular r:id="rId25"/>
    </p:embeddedFont>
    <p:embeddedFont>
      <p:font typeface="Open Sans Bold" charset="1" panose="020B0806030504020204"/>
      <p:regular r:id="rId26"/>
    </p:embeddedFont>
    <p:embeddedFont>
      <p:font typeface="Montnapha Bold"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grpSp>
        <p:nvGrpSpPr>
          <p:cNvPr name="Group 2" id="2"/>
          <p:cNvGrpSpPr/>
          <p:nvPr/>
        </p:nvGrpSpPr>
        <p:grpSpPr>
          <a:xfrm rot="-301078">
            <a:off x="2656942" y="7923717"/>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A81B1B"/>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516246">
            <a:off x="-662480" y="8072933"/>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10805217" y="855789"/>
            <a:ext cx="9431211" cy="943121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68621" t="-44510" r="-98213" b="-33267"/>
              </a:stretch>
            </a:blipFill>
          </p:spPr>
        </p:sp>
      </p:grpSp>
      <p:sp>
        <p:nvSpPr>
          <p:cNvPr name="TextBox 10" id="10"/>
          <p:cNvSpPr txBox="true"/>
          <p:nvPr/>
        </p:nvSpPr>
        <p:spPr>
          <a:xfrm rot="0">
            <a:off x="1424294" y="2006600"/>
            <a:ext cx="9380922" cy="2946400"/>
          </a:xfrm>
          <a:prstGeom prst="rect">
            <a:avLst/>
          </a:prstGeom>
        </p:spPr>
        <p:txBody>
          <a:bodyPr anchor="t" rtlCol="false" tIns="0" lIns="0" bIns="0" rIns="0">
            <a:spAutoFit/>
          </a:bodyPr>
          <a:lstStyle/>
          <a:p>
            <a:pPr algn="l">
              <a:lnSpc>
                <a:spcPts val="11599"/>
              </a:lnSpc>
            </a:pPr>
            <a:r>
              <a:rPr lang="en-US" sz="9999" spc="-499">
                <a:solidFill>
                  <a:srgbClr val="FFFFFF"/>
                </a:solidFill>
                <a:latin typeface="League Spartan"/>
                <a:ea typeface="League Spartan"/>
                <a:cs typeface="League Spartan"/>
                <a:sym typeface="League Spartan"/>
              </a:rPr>
              <a:t>TRANSDERMAL PATCH</a:t>
            </a:r>
          </a:p>
        </p:txBody>
      </p:sp>
      <p:sp>
        <p:nvSpPr>
          <p:cNvPr name="TextBox 11" id="11"/>
          <p:cNvSpPr txBox="true"/>
          <p:nvPr/>
        </p:nvSpPr>
        <p:spPr>
          <a:xfrm rot="0">
            <a:off x="1424294" y="4981575"/>
            <a:ext cx="12001456" cy="1450926"/>
          </a:xfrm>
          <a:prstGeom prst="rect">
            <a:avLst/>
          </a:prstGeom>
        </p:spPr>
        <p:txBody>
          <a:bodyPr anchor="t" rtlCol="false" tIns="0" lIns="0" bIns="0" rIns="0">
            <a:spAutoFit/>
          </a:bodyPr>
          <a:lstStyle/>
          <a:p>
            <a:pPr algn="l">
              <a:lnSpc>
                <a:spcPts val="11899"/>
              </a:lnSpc>
            </a:pPr>
            <a:r>
              <a:rPr lang="en-US" sz="8499" spc="-212" b="true">
                <a:solidFill>
                  <a:srgbClr val="FFFFFF"/>
                </a:solidFill>
                <a:latin typeface="Glacial Indifference Bold"/>
                <a:ea typeface="Glacial Indifference Bold"/>
                <a:cs typeface="Glacial Indifference Bold"/>
                <a:sym typeface="Glacial Indifference Bold"/>
              </a:rPr>
              <a:t>Vherin Mela Patch</a:t>
            </a:r>
          </a:p>
        </p:txBody>
      </p:sp>
      <p:sp>
        <p:nvSpPr>
          <p:cNvPr name="TextBox 12" id="12"/>
          <p:cNvSpPr txBox="true"/>
          <p:nvPr/>
        </p:nvSpPr>
        <p:spPr>
          <a:xfrm rot="0">
            <a:off x="1424294" y="6618951"/>
            <a:ext cx="4785382" cy="613410"/>
          </a:xfrm>
          <a:prstGeom prst="rect">
            <a:avLst/>
          </a:prstGeom>
        </p:spPr>
        <p:txBody>
          <a:bodyPr anchor="t" rtlCol="false" tIns="0" lIns="0" bIns="0" rIns="0">
            <a:spAutoFit/>
          </a:bodyPr>
          <a:lstStyle/>
          <a:p>
            <a:pPr algn="l">
              <a:lnSpc>
                <a:spcPts val="5040"/>
              </a:lnSpc>
            </a:pPr>
            <a:r>
              <a:rPr lang="en-US" sz="3600" spc="-89" b="true">
                <a:solidFill>
                  <a:srgbClr val="F5F5A2"/>
                </a:solidFill>
                <a:latin typeface="Glacial Indifference Bold"/>
                <a:ea typeface="Glacial Indifference Bold"/>
                <a:cs typeface="Glacial Indifference Bold"/>
                <a:sym typeface="Glacial Indifference Bold"/>
              </a:rPr>
              <a:t>Product Executive</a:t>
            </a:r>
          </a:p>
        </p:txBody>
      </p:sp>
      <p:sp>
        <p:nvSpPr>
          <p:cNvPr name="TextBox 13" id="13"/>
          <p:cNvSpPr txBox="true"/>
          <p:nvPr/>
        </p:nvSpPr>
        <p:spPr>
          <a:xfrm rot="0">
            <a:off x="1424294" y="9201150"/>
            <a:ext cx="5841412" cy="415290"/>
          </a:xfrm>
          <a:prstGeom prst="rect">
            <a:avLst/>
          </a:prstGeom>
        </p:spPr>
        <p:txBody>
          <a:bodyPr anchor="t" rtlCol="false" tIns="0" lIns="0" bIns="0" rIns="0">
            <a:spAutoFit/>
          </a:bodyPr>
          <a:lstStyle/>
          <a:p>
            <a:pPr algn="l">
              <a:lnSpc>
                <a:spcPts val="3359"/>
              </a:lnSpc>
            </a:pPr>
            <a:r>
              <a:rPr lang="en-US" sz="2400" spc="-60" b="true">
                <a:solidFill>
                  <a:srgbClr val="FFFFFF"/>
                </a:solidFill>
                <a:latin typeface="Glacial Indifference Bold"/>
                <a:ea typeface="Glacial Indifference Bold"/>
                <a:cs typeface="Glacial Indifference Bold"/>
                <a:sym typeface="Glacial Indifference Bold"/>
              </a:rPr>
              <a:t>www.vherinsupport.com</a:t>
            </a:r>
          </a:p>
        </p:txBody>
      </p:sp>
      <p:grpSp>
        <p:nvGrpSpPr>
          <p:cNvPr name="Group 14" id="14"/>
          <p:cNvGrpSpPr/>
          <p:nvPr/>
        </p:nvGrpSpPr>
        <p:grpSpPr>
          <a:xfrm rot="0">
            <a:off x="1424294" y="7641799"/>
            <a:ext cx="3100229" cy="1207062"/>
            <a:chOff x="0" y="0"/>
            <a:chExt cx="4133638" cy="1609416"/>
          </a:xfrm>
        </p:grpSpPr>
        <p:sp>
          <p:nvSpPr>
            <p:cNvPr name="Freeform 15" id="15"/>
            <p:cNvSpPr/>
            <p:nvPr/>
          </p:nvSpPr>
          <p:spPr>
            <a:xfrm flipH="false" flipV="false" rot="0">
              <a:off x="0" y="0"/>
              <a:ext cx="1559122" cy="1609416"/>
            </a:xfrm>
            <a:custGeom>
              <a:avLst/>
              <a:gdLst/>
              <a:ahLst/>
              <a:cxnLst/>
              <a:rect r="r" b="b" t="t" l="l"/>
              <a:pathLst>
                <a:path h="1609416" w="1559122">
                  <a:moveTo>
                    <a:pt x="0" y="0"/>
                  </a:moveTo>
                  <a:lnTo>
                    <a:pt x="1559122" y="0"/>
                  </a:lnTo>
                  <a:lnTo>
                    <a:pt x="1559122" y="1609416"/>
                  </a:lnTo>
                  <a:lnTo>
                    <a:pt x="0" y="1609416"/>
                  </a:lnTo>
                  <a:lnTo>
                    <a:pt x="0" y="0"/>
                  </a:lnTo>
                  <a:close/>
                </a:path>
              </a:pathLst>
            </a:custGeom>
            <a:blipFill>
              <a:blip r:embed="rId3"/>
              <a:stretch>
                <a:fillRect l="0" t="0" r="0" b="0"/>
              </a:stretch>
            </a:blipFill>
          </p:spPr>
        </p:sp>
        <p:sp>
          <p:nvSpPr>
            <p:cNvPr name="TextBox 16" id="16"/>
            <p:cNvSpPr txBox="true"/>
            <p:nvPr/>
          </p:nvSpPr>
          <p:spPr>
            <a:xfrm rot="0">
              <a:off x="1476226" y="474257"/>
              <a:ext cx="2657413" cy="775202"/>
            </a:xfrm>
            <a:prstGeom prst="rect">
              <a:avLst/>
            </a:prstGeom>
          </p:spPr>
          <p:txBody>
            <a:bodyPr anchor="t" rtlCol="false" tIns="0" lIns="0" bIns="0" rIns="0">
              <a:spAutoFit/>
            </a:bodyPr>
            <a:lstStyle/>
            <a:p>
              <a:pPr algn="ctr">
                <a:lnSpc>
                  <a:spcPts val="3636"/>
                </a:lnSpc>
              </a:pPr>
              <a:r>
                <a:rPr lang="en-US" b="true" sz="4381" i="true">
                  <a:solidFill>
                    <a:srgbClr val="77DDA1"/>
                  </a:solidFill>
                  <a:latin typeface="Poppins Bold Italics"/>
                  <a:ea typeface="Poppins Bold Italics"/>
                  <a:cs typeface="Poppins Bold Italics"/>
                  <a:sym typeface="Poppins Bold Italics"/>
                </a:rPr>
                <a:t>Vherin</a:t>
              </a:r>
            </a:p>
          </p:txBody>
        </p:sp>
      </p:gr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4227025">
            <a:off x="14172016" y="5488970"/>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6572974">
            <a:off x="-7454254" y="2287877"/>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4821664">
            <a:off x="-7305038" y="5607299"/>
            <a:ext cx="11570238" cy="4428134"/>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1631543" y="5235150"/>
            <a:ext cx="15627757" cy="4659957"/>
            <a:chOff x="0" y="0"/>
            <a:chExt cx="4115952" cy="1227314"/>
          </a:xfrm>
        </p:grpSpPr>
        <p:sp>
          <p:nvSpPr>
            <p:cNvPr name="Freeform 15" id="15"/>
            <p:cNvSpPr/>
            <p:nvPr/>
          </p:nvSpPr>
          <p:spPr>
            <a:xfrm flipH="false" flipV="false" rot="0">
              <a:off x="0" y="0"/>
              <a:ext cx="4115952" cy="1227314"/>
            </a:xfrm>
            <a:custGeom>
              <a:avLst/>
              <a:gdLst/>
              <a:ahLst/>
              <a:cxnLst/>
              <a:rect r="r" b="b" t="t" l="l"/>
              <a:pathLst>
                <a:path h="1227314" w="4115952">
                  <a:moveTo>
                    <a:pt x="25265" y="0"/>
                  </a:moveTo>
                  <a:lnTo>
                    <a:pt x="4090687" y="0"/>
                  </a:lnTo>
                  <a:cubicBezTo>
                    <a:pt x="4104641" y="0"/>
                    <a:pt x="4115952" y="11312"/>
                    <a:pt x="4115952" y="25265"/>
                  </a:cubicBezTo>
                  <a:lnTo>
                    <a:pt x="4115952" y="1202049"/>
                  </a:lnTo>
                  <a:cubicBezTo>
                    <a:pt x="4115952" y="1216002"/>
                    <a:pt x="4104641" y="1227314"/>
                    <a:pt x="4090687" y="1227314"/>
                  </a:cubicBezTo>
                  <a:lnTo>
                    <a:pt x="25265" y="1227314"/>
                  </a:lnTo>
                  <a:cubicBezTo>
                    <a:pt x="11312" y="1227314"/>
                    <a:pt x="0" y="1216002"/>
                    <a:pt x="0" y="1202049"/>
                  </a:cubicBezTo>
                  <a:lnTo>
                    <a:pt x="0" y="25265"/>
                  </a:lnTo>
                  <a:cubicBezTo>
                    <a:pt x="0" y="11312"/>
                    <a:pt x="11312" y="0"/>
                    <a:pt x="25265" y="0"/>
                  </a:cubicBezTo>
                  <a:close/>
                </a:path>
              </a:pathLst>
            </a:custGeom>
            <a:solidFill>
              <a:srgbClr val="004AAD"/>
            </a:solidFill>
          </p:spPr>
        </p:sp>
        <p:sp>
          <p:nvSpPr>
            <p:cNvPr name="TextBox 16" id="16"/>
            <p:cNvSpPr txBox="true"/>
            <p:nvPr/>
          </p:nvSpPr>
          <p:spPr>
            <a:xfrm>
              <a:off x="0" y="-57150"/>
              <a:ext cx="4115952" cy="1284464"/>
            </a:xfrm>
            <a:prstGeom prst="rect">
              <a:avLst/>
            </a:prstGeom>
          </p:spPr>
          <p:txBody>
            <a:bodyPr anchor="ctr" rtlCol="false" tIns="50800" lIns="50800" bIns="50800" rIns="50800"/>
            <a:lstStyle/>
            <a:p>
              <a:pPr algn="ctr">
                <a:lnSpc>
                  <a:spcPts val="3359"/>
                </a:lnSpc>
              </a:pPr>
            </a:p>
            <a:p>
              <a:pPr algn="ctr">
                <a:lnSpc>
                  <a:spcPts val="3359"/>
                </a:lnSpc>
              </a:pPr>
            </a:p>
          </p:txBody>
        </p:sp>
      </p:grpSp>
      <p:sp>
        <p:nvSpPr>
          <p:cNvPr name="TextBox 17" id="17"/>
          <p:cNvSpPr txBox="true"/>
          <p:nvPr/>
        </p:nvSpPr>
        <p:spPr>
          <a:xfrm rot="0">
            <a:off x="2353126" y="1634365"/>
            <a:ext cx="13581748" cy="848360"/>
          </a:xfrm>
          <a:prstGeom prst="rect">
            <a:avLst/>
          </a:prstGeom>
        </p:spPr>
        <p:txBody>
          <a:bodyPr anchor="t" rtlCol="false" tIns="0" lIns="0" bIns="0" rIns="0">
            <a:spAutoFit/>
          </a:bodyPr>
          <a:lstStyle/>
          <a:p>
            <a:pPr algn="ctr">
              <a:lnSpc>
                <a:spcPts val="6399"/>
              </a:lnSpc>
            </a:pPr>
            <a:r>
              <a:rPr lang="en-US" sz="6399" spc="-319">
                <a:solidFill>
                  <a:srgbClr val="A81B1B"/>
                </a:solidFill>
                <a:latin typeface="League Spartan"/>
                <a:ea typeface="League Spartan"/>
                <a:cs typeface="League Spartan"/>
                <a:sym typeface="League Spartan"/>
              </a:rPr>
              <a:t>VALERIAN ROOTS</a:t>
            </a:r>
          </a:p>
        </p:txBody>
      </p:sp>
      <p:sp>
        <p:nvSpPr>
          <p:cNvPr name="TextBox 18" id="18"/>
          <p:cNvSpPr txBox="true"/>
          <p:nvPr/>
        </p:nvSpPr>
        <p:spPr>
          <a:xfrm rot="0">
            <a:off x="2077141" y="2651970"/>
            <a:ext cx="14133717" cy="2371725"/>
          </a:xfrm>
          <a:prstGeom prst="rect">
            <a:avLst/>
          </a:prstGeom>
        </p:spPr>
        <p:txBody>
          <a:bodyPr anchor="t" rtlCol="false" tIns="0" lIns="0" bIns="0" rIns="0">
            <a:spAutoFit/>
          </a:bodyPr>
          <a:lstStyle/>
          <a:p>
            <a:pPr algn="just">
              <a:lnSpc>
                <a:spcPts val="6299"/>
              </a:lnSpc>
            </a:pPr>
            <a:r>
              <a:rPr lang="en-US" b="true" sz="4500" spc="-112">
                <a:solidFill>
                  <a:srgbClr val="2B0901"/>
                </a:solidFill>
                <a:latin typeface="Glacial Indifference Bold"/>
                <a:ea typeface="Glacial Indifference Bold"/>
                <a:cs typeface="Glacial Indifference Bold"/>
                <a:sym typeface="Glacial Indifference Bold"/>
              </a:rPr>
              <a:t>Akar valerian (Valeriana officinalis) adalah bagian akar dari tanaman valerian yang digunakan sebagai obat tradisional</a:t>
            </a:r>
          </a:p>
        </p:txBody>
      </p:sp>
      <p:sp>
        <p:nvSpPr>
          <p:cNvPr name="TextBox 19" id="19"/>
          <p:cNvSpPr txBox="true"/>
          <p:nvPr/>
        </p:nvSpPr>
        <p:spPr>
          <a:xfrm rot="0">
            <a:off x="2077141" y="6056468"/>
            <a:ext cx="14133717" cy="2941121"/>
          </a:xfrm>
          <a:prstGeom prst="rect">
            <a:avLst/>
          </a:prstGeom>
        </p:spPr>
        <p:txBody>
          <a:bodyPr anchor="t" rtlCol="false" tIns="0" lIns="0" bIns="0" rIns="0">
            <a:spAutoFit/>
          </a:bodyPr>
          <a:lstStyle/>
          <a:p>
            <a:pPr algn="ctr">
              <a:lnSpc>
                <a:spcPts val="5880"/>
              </a:lnSpc>
            </a:pPr>
            <a:r>
              <a:rPr lang="en-US" sz="4200" b="true">
                <a:solidFill>
                  <a:srgbClr val="FFFFFF"/>
                </a:solidFill>
                <a:latin typeface="Open Sans Bold"/>
                <a:ea typeface="Open Sans Bold"/>
                <a:cs typeface="Open Sans Bold"/>
                <a:sym typeface="Open Sans Bold"/>
              </a:rPr>
              <a:t>Manfaat akar valerian Mengatasi kecemasan, Mengatasi sulit tidur, Mengurangi kecemasan, Meningkatkan kualitas tidur, Mengatasi sakit kepala tipe tegang.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75" t="0" r="-675" b="0"/>
            </a:stretch>
          </a:blipFill>
        </p:spPr>
      </p:sp>
      <p:sp>
        <p:nvSpPr>
          <p:cNvPr name="Freeform 3" id="3"/>
          <p:cNvSpPr/>
          <p:nvPr/>
        </p:nvSpPr>
        <p:spPr>
          <a:xfrm flipH="false" flipV="false" rot="0">
            <a:off x="11891633" y="1765867"/>
            <a:ext cx="6396367" cy="8895730"/>
          </a:xfrm>
          <a:custGeom>
            <a:avLst/>
            <a:gdLst/>
            <a:ahLst/>
            <a:cxnLst/>
            <a:rect r="r" b="b" t="t" l="l"/>
            <a:pathLst>
              <a:path h="8895730" w="6396367">
                <a:moveTo>
                  <a:pt x="0" y="0"/>
                </a:moveTo>
                <a:lnTo>
                  <a:pt x="6396367" y="0"/>
                </a:lnTo>
                <a:lnTo>
                  <a:pt x="6396367" y="8895730"/>
                </a:lnTo>
                <a:lnTo>
                  <a:pt x="0" y="8895730"/>
                </a:lnTo>
                <a:lnTo>
                  <a:pt x="0" y="0"/>
                </a:lnTo>
                <a:close/>
              </a:path>
            </a:pathLst>
          </a:custGeom>
          <a:blipFill>
            <a:blip r:embed="rId3"/>
            <a:stretch>
              <a:fillRect l="-33023" t="0" r="-33023" b="0"/>
            </a:stretch>
          </a:blipFill>
        </p:spPr>
      </p:sp>
      <p:sp>
        <p:nvSpPr>
          <p:cNvPr name="Freeform 4" id="4"/>
          <p:cNvSpPr/>
          <p:nvPr/>
        </p:nvSpPr>
        <p:spPr>
          <a:xfrm flipH="false" flipV="false" rot="0">
            <a:off x="417725" y="2690555"/>
            <a:ext cx="12058147" cy="7408925"/>
          </a:xfrm>
          <a:custGeom>
            <a:avLst/>
            <a:gdLst/>
            <a:ahLst/>
            <a:cxnLst/>
            <a:rect r="r" b="b" t="t" l="l"/>
            <a:pathLst>
              <a:path h="7408925" w="12058147">
                <a:moveTo>
                  <a:pt x="0" y="0"/>
                </a:moveTo>
                <a:lnTo>
                  <a:pt x="12058146" y="0"/>
                </a:lnTo>
                <a:lnTo>
                  <a:pt x="12058146" y="7408924"/>
                </a:lnTo>
                <a:lnTo>
                  <a:pt x="0" y="7408924"/>
                </a:lnTo>
                <a:lnTo>
                  <a:pt x="0" y="0"/>
                </a:lnTo>
                <a:close/>
              </a:path>
            </a:pathLst>
          </a:custGeom>
          <a:blipFill>
            <a:blip r:embed="rId4"/>
            <a:stretch>
              <a:fillRect l="-19682" t="-21583" r="0" b="-21583"/>
            </a:stretch>
          </a:blipFill>
        </p:spPr>
      </p:sp>
      <p:grpSp>
        <p:nvGrpSpPr>
          <p:cNvPr name="Group 5" id="5"/>
          <p:cNvGrpSpPr/>
          <p:nvPr/>
        </p:nvGrpSpPr>
        <p:grpSpPr>
          <a:xfrm rot="0">
            <a:off x="3679758" y="1028700"/>
            <a:ext cx="9648150" cy="1474334"/>
            <a:chOff x="0" y="0"/>
            <a:chExt cx="2541076" cy="388302"/>
          </a:xfrm>
        </p:grpSpPr>
        <p:sp>
          <p:nvSpPr>
            <p:cNvPr name="Freeform 6" id="6"/>
            <p:cNvSpPr/>
            <p:nvPr/>
          </p:nvSpPr>
          <p:spPr>
            <a:xfrm flipH="false" flipV="false" rot="0">
              <a:off x="0" y="0"/>
              <a:ext cx="2541076" cy="388302"/>
            </a:xfrm>
            <a:custGeom>
              <a:avLst/>
              <a:gdLst/>
              <a:ahLst/>
              <a:cxnLst/>
              <a:rect r="r" b="b" t="t" l="l"/>
              <a:pathLst>
                <a:path h="388302" w="2541076">
                  <a:moveTo>
                    <a:pt x="40924" y="0"/>
                  </a:moveTo>
                  <a:lnTo>
                    <a:pt x="2500153" y="0"/>
                  </a:lnTo>
                  <a:cubicBezTo>
                    <a:pt x="2511006" y="0"/>
                    <a:pt x="2521415" y="4312"/>
                    <a:pt x="2529090" y="11986"/>
                  </a:cubicBezTo>
                  <a:cubicBezTo>
                    <a:pt x="2536765" y="19661"/>
                    <a:pt x="2541076" y="30070"/>
                    <a:pt x="2541076" y="40924"/>
                  </a:cubicBezTo>
                  <a:lnTo>
                    <a:pt x="2541076" y="347378"/>
                  </a:lnTo>
                  <a:cubicBezTo>
                    <a:pt x="2541076" y="358232"/>
                    <a:pt x="2536765" y="368641"/>
                    <a:pt x="2529090" y="376316"/>
                  </a:cubicBezTo>
                  <a:cubicBezTo>
                    <a:pt x="2521415" y="383990"/>
                    <a:pt x="2511006" y="388302"/>
                    <a:pt x="2500153" y="388302"/>
                  </a:cubicBezTo>
                  <a:lnTo>
                    <a:pt x="40924" y="388302"/>
                  </a:lnTo>
                  <a:cubicBezTo>
                    <a:pt x="30070" y="388302"/>
                    <a:pt x="19661" y="383990"/>
                    <a:pt x="11986" y="376316"/>
                  </a:cubicBezTo>
                  <a:cubicBezTo>
                    <a:pt x="4312" y="368641"/>
                    <a:pt x="0" y="358232"/>
                    <a:pt x="0" y="347378"/>
                  </a:cubicBezTo>
                  <a:lnTo>
                    <a:pt x="0" y="40924"/>
                  </a:lnTo>
                  <a:cubicBezTo>
                    <a:pt x="0" y="30070"/>
                    <a:pt x="4312" y="19661"/>
                    <a:pt x="11986" y="11986"/>
                  </a:cubicBezTo>
                  <a:cubicBezTo>
                    <a:pt x="19661" y="4312"/>
                    <a:pt x="30070" y="0"/>
                    <a:pt x="40924" y="0"/>
                  </a:cubicBezTo>
                  <a:close/>
                </a:path>
              </a:pathLst>
            </a:custGeom>
            <a:solidFill>
              <a:srgbClr val="FF6909"/>
            </a:solidFill>
          </p:spPr>
        </p:sp>
        <p:sp>
          <p:nvSpPr>
            <p:cNvPr name="TextBox 7" id="7"/>
            <p:cNvSpPr txBox="true"/>
            <p:nvPr/>
          </p:nvSpPr>
          <p:spPr>
            <a:xfrm>
              <a:off x="0" y="-57150"/>
              <a:ext cx="2541076" cy="445452"/>
            </a:xfrm>
            <a:prstGeom prst="rect">
              <a:avLst/>
            </a:prstGeom>
          </p:spPr>
          <p:txBody>
            <a:bodyPr anchor="ctr" rtlCol="false" tIns="50800" lIns="50800" bIns="50800" rIns="50800"/>
            <a:lstStyle/>
            <a:p>
              <a:pPr algn="ctr">
                <a:lnSpc>
                  <a:spcPts val="3359"/>
                </a:lnSpc>
              </a:pPr>
            </a:p>
          </p:txBody>
        </p:sp>
      </p:grpSp>
      <p:sp>
        <p:nvSpPr>
          <p:cNvPr name="TextBox 8" id="8"/>
          <p:cNvSpPr txBox="true"/>
          <p:nvPr/>
        </p:nvSpPr>
        <p:spPr>
          <a:xfrm rot="0">
            <a:off x="5577090" y="955539"/>
            <a:ext cx="5823960" cy="1408429"/>
          </a:xfrm>
          <a:prstGeom prst="rect">
            <a:avLst/>
          </a:prstGeom>
        </p:spPr>
        <p:txBody>
          <a:bodyPr anchor="t" rtlCol="false" tIns="0" lIns="0" bIns="0" rIns="0">
            <a:spAutoFit/>
          </a:bodyPr>
          <a:lstStyle/>
          <a:p>
            <a:pPr algn="ctr">
              <a:lnSpc>
                <a:spcPts val="11620"/>
              </a:lnSpc>
            </a:pPr>
            <a:r>
              <a:rPr lang="en-US" sz="8300" b="true">
                <a:solidFill>
                  <a:srgbClr val="FFFFFF"/>
                </a:solidFill>
                <a:latin typeface="Montnapha Bold"/>
                <a:ea typeface="Montnapha Bold"/>
                <a:cs typeface="Montnapha Bold"/>
                <a:sym typeface="Montnapha Bold"/>
              </a:rPr>
              <a:t>Titik Tempel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01078">
            <a:off x="3171230" y="9116178"/>
            <a:ext cx="16945783" cy="6485450"/>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541990"/>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516246">
            <a:off x="-1690399" y="9334720"/>
            <a:ext cx="16945783" cy="6485450"/>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437399">
            <a:off x="3105908" y="-5715347"/>
            <a:ext cx="16945783" cy="6485450"/>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450293">
            <a:off x="-1755721" y="-5496805"/>
            <a:ext cx="16945783" cy="6485450"/>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7226068" y="4616112"/>
            <a:ext cx="3835865" cy="3487505"/>
          </a:xfrm>
          <a:custGeom>
            <a:avLst/>
            <a:gdLst/>
            <a:ahLst/>
            <a:cxnLst/>
            <a:rect r="r" b="b" t="t" l="l"/>
            <a:pathLst>
              <a:path h="3487505" w="3835865">
                <a:moveTo>
                  <a:pt x="0" y="0"/>
                </a:moveTo>
                <a:lnTo>
                  <a:pt x="3835864" y="0"/>
                </a:lnTo>
                <a:lnTo>
                  <a:pt x="3835864" y="3487505"/>
                </a:lnTo>
                <a:lnTo>
                  <a:pt x="0" y="3487505"/>
                </a:lnTo>
                <a:lnTo>
                  <a:pt x="0" y="0"/>
                </a:lnTo>
                <a:close/>
              </a:path>
            </a:pathLst>
          </a:custGeom>
          <a:blipFill>
            <a:blip r:embed="rId2"/>
            <a:stretch>
              <a:fillRect l="0" t="0" r="0" b="0"/>
            </a:stretch>
          </a:blipFill>
        </p:spPr>
      </p:sp>
      <p:sp>
        <p:nvSpPr>
          <p:cNvPr name="TextBox 15" id="15"/>
          <p:cNvSpPr txBox="true"/>
          <p:nvPr/>
        </p:nvSpPr>
        <p:spPr>
          <a:xfrm rot="0">
            <a:off x="5707155" y="8330348"/>
            <a:ext cx="6859603" cy="537845"/>
          </a:xfrm>
          <a:prstGeom prst="rect">
            <a:avLst/>
          </a:prstGeom>
        </p:spPr>
        <p:txBody>
          <a:bodyPr anchor="t" rtlCol="false" tIns="0" lIns="0" bIns="0" rIns="0">
            <a:spAutoFit/>
          </a:bodyPr>
          <a:lstStyle/>
          <a:p>
            <a:pPr algn="ctr">
              <a:lnSpc>
                <a:spcPts val="4480"/>
              </a:lnSpc>
            </a:pPr>
            <a:r>
              <a:rPr lang="en-US" b="true" sz="3200" spc="-80">
                <a:solidFill>
                  <a:srgbClr val="1C2529"/>
                </a:solidFill>
                <a:latin typeface="Glacial Indifference Bold"/>
                <a:ea typeface="Glacial Indifference Bold"/>
                <a:cs typeface="Glacial Indifference Bold"/>
                <a:sym typeface="Glacial Indifference Bold"/>
              </a:rPr>
              <a:t>www.vherinsupport.com</a:t>
            </a:r>
          </a:p>
        </p:txBody>
      </p:sp>
      <p:sp>
        <p:nvSpPr>
          <p:cNvPr name="TextBox 16" id="16"/>
          <p:cNvSpPr txBox="true"/>
          <p:nvPr/>
        </p:nvSpPr>
        <p:spPr>
          <a:xfrm rot="0">
            <a:off x="2741209" y="3839522"/>
            <a:ext cx="12805582" cy="1224281"/>
          </a:xfrm>
          <a:prstGeom prst="rect">
            <a:avLst/>
          </a:prstGeom>
        </p:spPr>
        <p:txBody>
          <a:bodyPr anchor="t" rtlCol="false" tIns="0" lIns="0" bIns="0" rIns="0">
            <a:spAutoFit/>
          </a:bodyPr>
          <a:lstStyle/>
          <a:p>
            <a:pPr algn="ctr">
              <a:lnSpc>
                <a:spcPts val="9200"/>
              </a:lnSpc>
            </a:pPr>
            <a:r>
              <a:rPr lang="en-US" sz="9200" spc="-460">
                <a:solidFill>
                  <a:srgbClr val="A81B1B"/>
                </a:solidFill>
                <a:latin typeface="League Spartan"/>
                <a:ea typeface="League Spartan"/>
                <a:cs typeface="League Spartan"/>
                <a:sym typeface="League Spartan"/>
              </a:rPr>
              <a:t>SELAMAT MENCOBA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4821664">
            <a:off x="-7305038" y="5607299"/>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4227025">
            <a:off x="14172016" y="5488970"/>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6572974">
            <a:off x="-7454254" y="2287877"/>
            <a:ext cx="11570238" cy="4428134"/>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11029577" y="3259460"/>
            <a:ext cx="4879354" cy="6099193"/>
          </a:xfrm>
          <a:custGeom>
            <a:avLst/>
            <a:gdLst/>
            <a:ahLst/>
            <a:cxnLst/>
            <a:rect r="r" b="b" t="t" l="l"/>
            <a:pathLst>
              <a:path h="6099193" w="4879354">
                <a:moveTo>
                  <a:pt x="0" y="0"/>
                </a:moveTo>
                <a:lnTo>
                  <a:pt x="4879355" y="0"/>
                </a:lnTo>
                <a:lnTo>
                  <a:pt x="4879355" y="6099193"/>
                </a:lnTo>
                <a:lnTo>
                  <a:pt x="0" y="6099193"/>
                </a:lnTo>
                <a:lnTo>
                  <a:pt x="0" y="0"/>
                </a:lnTo>
                <a:close/>
              </a:path>
            </a:pathLst>
          </a:custGeom>
          <a:blipFill>
            <a:blip r:embed="rId2"/>
            <a:stretch>
              <a:fillRect l="0" t="0" r="0" b="0"/>
            </a:stretch>
          </a:blipFill>
        </p:spPr>
      </p:sp>
      <p:sp>
        <p:nvSpPr>
          <p:cNvPr name="TextBox 15" id="15"/>
          <p:cNvSpPr txBox="true"/>
          <p:nvPr/>
        </p:nvSpPr>
        <p:spPr>
          <a:xfrm rot="0">
            <a:off x="1631543" y="840481"/>
            <a:ext cx="15024914" cy="1657985"/>
          </a:xfrm>
          <a:prstGeom prst="rect">
            <a:avLst/>
          </a:prstGeom>
        </p:spPr>
        <p:txBody>
          <a:bodyPr anchor="t" rtlCol="false" tIns="0" lIns="0" bIns="0" rIns="0">
            <a:spAutoFit/>
          </a:bodyPr>
          <a:lstStyle/>
          <a:p>
            <a:pPr algn="ctr">
              <a:lnSpc>
                <a:spcPts val="6399"/>
              </a:lnSpc>
            </a:pPr>
            <a:r>
              <a:rPr lang="en-US" sz="6399" spc="-319">
                <a:solidFill>
                  <a:srgbClr val="1C2529"/>
                </a:solidFill>
                <a:latin typeface="League Spartan"/>
                <a:ea typeface="League Spartan"/>
                <a:cs typeface="League Spartan"/>
                <a:sym typeface="League Spartan"/>
              </a:rPr>
              <a:t>TECHNOLOGY TRANSDERMAL DELIVERY SYSTEM ( TTDS) </a:t>
            </a:r>
          </a:p>
        </p:txBody>
      </p:sp>
      <p:sp>
        <p:nvSpPr>
          <p:cNvPr name="TextBox 16" id="16"/>
          <p:cNvSpPr txBox="true"/>
          <p:nvPr/>
        </p:nvSpPr>
        <p:spPr>
          <a:xfrm rot="0">
            <a:off x="2077141" y="2978482"/>
            <a:ext cx="8204910" cy="3082925"/>
          </a:xfrm>
          <a:prstGeom prst="rect">
            <a:avLst/>
          </a:prstGeom>
        </p:spPr>
        <p:txBody>
          <a:bodyPr anchor="t" rtlCol="false" tIns="0" lIns="0" bIns="0" rIns="0">
            <a:spAutoFit/>
          </a:bodyPr>
          <a:lstStyle/>
          <a:p>
            <a:pPr algn="just">
              <a:lnSpc>
                <a:spcPts val="4900"/>
              </a:lnSpc>
            </a:pPr>
            <a:r>
              <a:rPr lang="en-US" b="true" sz="3500" spc="-87">
                <a:solidFill>
                  <a:srgbClr val="2B0901"/>
                </a:solidFill>
                <a:latin typeface="Glacial Indifference Bold"/>
                <a:ea typeface="Glacial Indifference Bold"/>
                <a:cs typeface="Glacial Indifference Bold"/>
                <a:sym typeface="Glacial Indifference Bold"/>
              </a:rPr>
              <a:t>Teknologi Transdermal Delivery System (TDS) adalah suatu metode pengiriman obat atau zat aktif melalui kulit, sehingga dapat mencapai aliran darah dan mempengaruhi tubuh secara sistemik</a:t>
            </a:r>
          </a:p>
        </p:txBody>
      </p:sp>
      <p:sp>
        <p:nvSpPr>
          <p:cNvPr name="TextBox 17" id="17"/>
          <p:cNvSpPr txBox="true"/>
          <p:nvPr/>
        </p:nvSpPr>
        <p:spPr>
          <a:xfrm rot="0">
            <a:off x="2077141" y="6232857"/>
            <a:ext cx="8204910" cy="3702050"/>
          </a:xfrm>
          <a:prstGeom prst="rect">
            <a:avLst/>
          </a:prstGeom>
        </p:spPr>
        <p:txBody>
          <a:bodyPr anchor="t" rtlCol="false" tIns="0" lIns="0" bIns="0" rIns="0">
            <a:spAutoFit/>
          </a:bodyPr>
          <a:lstStyle/>
          <a:p>
            <a:pPr algn="just">
              <a:lnSpc>
                <a:spcPts val="4900"/>
              </a:lnSpc>
            </a:pPr>
            <a:r>
              <a:rPr lang="en-US" b="true" sz="3500" spc="-87">
                <a:solidFill>
                  <a:srgbClr val="2B0901"/>
                </a:solidFill>
                <a:latin typeface="Glacial Indifference Bold"/>
                <a:ea typeface="Glacial Indifference Bold"/>
                <a:cs typeface="Glacial Indifference Bold"/>
                <a:sym typeface="Glacial Indifference Bold"/>
              </a:rPr>
              <a:t>TDS menggunakan prinsip difusi, di mana obat atau zat aktif dilepaskan secara perlahan-lahan dari suatu sistem pengiriman, seperti patch atau gel, dan kemudian diserap oleh kulit.</a:t>
            </a:r>
          </a:p>
          <a:p>
            <a:pPr algn="just">
              <a:lnSpc>
                <a:spcPts val="49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397596" y="4334145"/>
            <a:ext cx="6204895" cy="0"/>
          </a:xfrm>
          <a:prstGeom prst="line">
            <a:avLst/>
          </a:prstGeom>
          <a:ln cap="rnd" w="28575">
            <a:solidFill>
              <a:srgbClr val="0F374E"/>
            </a:solidFill>
            <a:prstDash val="solid"/>
            <a:headEnd type="none" len="sm" w="sm"/>
            <a:tailEnd type="none" len="sm" w="sm"/>
          </a:ln>
        </p:spPr>
      </p:sp>
      <p:sp>
        <p:nvSpPr>
          <p:cNvPr name="AutoShape 3" id="3"/>
          <p:cNvSpPr/>
          <p:nvPr/>
        </p:nvSpPr>
        <p:spPr>
          <a:xfrm rot="0">
            <a:off x="2397596" y="1624928"/>
            <a:ext cx="6204895" cy="0"/>
          </a:xfrm>
          <a:prstGeom prst="line">
            <a:avLst/>
          </a:prstGeom>
          <a:ln cap="rnd" w="28575">
            <a:solidFill>
              <a:srgbClr val="0F374E"/>
            </a:solidFill>
            <a:prstDash val="solid"/>
            <a:headEnd type="none" len="sm" w="sm"/>
            <a:tailEnd type="none" len="sm" w="sm"/>
          </a:ln>
        </p:spPr>
      </p:sp>
      <p:sp>
        <p:nvSpPr>
          <p:cNvPr name="Freeform 4" id="4"/>
          <p:cNvSpPr/>
          <p:nvPr/>
        </p:nvSpPr>
        <p:spPr>
          <a:xfrm flipH="false" flipV="false" rot="0">
            <a:off x="1028700" y="1624928"/>
            <a:ext cx="2737793" cy="2737793"/>
          </a:xfrm>
          <a:custGeom>
            <a:avLst/>
            <a:gdLst/>
            <a:ahLst/>
            <a:cxnLst/>
            <a:rect r="r" b="b" t="t" l="l"/>
            <a:pathLst>
              <a:path h="2737793" w="2737793">
                <a:moveTo>
                  <a:pt x="0" y="0"/>
                </a:moveTo>
                <a:lnTo>
                  <a:pt x="2737793" y="0"/>
                </a:lnTo>
                <a:lnTo>
                  <a:pt x="2737793" y="2737792"/>
                </a:lnTo>
                <a:lnTo>
                  <a:pt x="0" y="27377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5" id="5"/>
          <p:cNvSpPr/>
          <p:nvPr/>
        </p:nvSpPr>
        <p:spPr>
          <a:xfrm rot="0">
            <a:off x="2397596" y="8633497"/>
            <a:ext cx="6204895" cy="0"/>
          </a:xfrm>
          <a:prstGeom prst="line">
            <a:avLst/>
          </a:prstGeom>
          <a:ln cap="rnd" w="28575">
            <a:solidFill>
              <a:srgbClr val="E32022"/>
            </a:solidFill>
            <a:prstDash val="solid"/>
            <a:headEnd type="none" len="sm" w="sm"/>
            <a:tailEnd type="none" len="sm" w="sm"/>
          </a:ln>
        </p:spPr>
      </p:sp>
      <p:sp>
        <p:nvSpPr>
          <p:cNvPr name="AutoShape 6" id="6"/>
          <p:cNvSpPr/>
          <p:nvPr/>
        </p:nvSpPr>
        <p:spPr>
          <a:xfrm rot="0">
            <a:off x="2397596" y="5924280"/>
            <a:ext cx="6204895" cy="0"/>
          </a:xfrm>
          <a:prstGeom prst="line">
            <a:avLst/>
          </a:prstGeom>
          <a:ln cap="rnd" w="28575">
            <a:solidFill>
              <a:srgbClr val="E32022"/>
            </a:solidFill>
            <a:prstDash val="solid"/>
            <a:headEnd type="none" len="sm" w="sm"/>
            <a:tailEnd type="none" len="sm" w="sm"/>
          </a:ln>
        </p:spPr>
      </p:sp>
      <p:sp>
        <p:nvSpPr>
          <p:cNvPr name="Freeform 7" id="7"/>
          <p:cNvSpPr/>
          <p:nvPr/>
        </p:nvSpPr>
        <p:spPr>
          <a:xfrm flipH="false" flipV="false" rot="0">
            <a:off x="1028700" y="5924280"/>
            <a:ext cx="2737793" cy="2737793"/>
          </a:xfrm>
          <a:custGeom>
            <a:avLst/>
            <a:gdLst/>
            <a:ahLst/>
            <a:cxnLst/>
            <a:rect r="r" b="b" t="t" l="l"/>
            <a:pathLst>
              <a:path h="2737793" w="2737793">
                <a:moveTo>
                  <a:pt x="0" y="0"/>
                </a:moveTo>
                <a:lnTo>
                  <a:pt x="2737793" y="0"/>
                </a:lnTo>
                <a:lnTo>
                  <a:pt x="2737793" y="2737792"/>
                </a:lnTo>
                <a:lnTo>
                  <a:pt x="0" y="27377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8" id="8"/>
          <p:cNvSpPr/>
          <p:nvPr/>
        </p:nvSpPr>
        <p:spPr>
          <a:xfrm rot="0">
            <a:off x="11054405" y="4334145"/>
            <a:ext cx="6204895" cy="0"/>
          </a:xfrm>
          <a:prstGeom prst="line">
            <a:avLst/>
          </a:prstGeom>
          <a:ln cap="rnd" w="28575">
            <a:solidFill>
              <a:srgbClr val="E32022"/>
            </a:solidFill>
            <a:prstDash val="solid"/>
            <a:headEnd type="none" len="sm" w="sm"/>
            <a:tailEnd type="none" len="sm" w="sm"/>
          </a:ln>
        </p:spPr>
      </p:sp>
      <p:sp>
        <p:nvSpPr>
          <p:cNvPr name="AutoShape 9" id="9"/>
          <p:cNvSpPr/>
          <p:nvPr/>
        </p:nvSpPr>
        <p:spPr>
          <a:xfrm rot="0">
            <a:off x="11054405" y="1624928"/>
            <a:ext cx="6204895" cy="0"/>
          </a:xfrm>
          <a:prstGeom prst="line">
            <a:avLst/>
          </a:prstGeom>
          <a:ln cap="rnd" w="28575">
            <a:solidFill>
              <a:srgbClr val="E32022"/>
            </a:solidFill>
            <a:prstDash val="solid"/>
            <a:headEnd type="none" len="sm" w="sm"/>
            <a:tailEnd type="none" len="sm" w="sm"/>
          </a:ln>
        </p:spPr>
      </p:sp>
      <p:sp>
        <p:nvSpPr>
          <p:cNvPr name="Freeform 10" id="10"/>
          <p:cNvSpPr/>
          <p:nvPr/>
        </p:nvSpPr>
        <p:spPr>
          <a:xfrm flipH="false" flipV="false" rot="0">
            <a:off x="9685509" y="1624928"/>
            <a:ext cx="2737793" cy="2737793"/>
          </a:xfrm>
          <a:custGeom>
            <a:avLst/>
            <a:gdLst/>
            <a:ahLst/>
            <a:cxnLst/>
            <a:rect r="r" b="b" t="t" l="l"/>
            <a:pathLst>
              <a:path h="2737793" w="2737793">
                <a:moveTo>
                  <a:pt x="0" y="0"/>
                </a:moveTo>
                <a:lnTo>
                  <a:pt x="2737793" y="0"/>
                </a:lnTo>
                <a:lnTo>
                  <a:pt x="2737793" y="2737792"/>
                </a:lnTo>
                <a:lnTo>
                  <a:pt x="0" y="27377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rot="0">
            <a:off x="11054405" y="8633497"/>
            <a:ext cx="6204895" cy="0"/>
          </a:xfrm>
          <a:prstGeom prst="line">
            <a:avLst/>
          </a:prstGeom>
          <a:ln cap="rnd" w="28575">
            <a:solidFill>
              <a:srgbClr val="0F374E"/>
            </a:solidFill>
            <a:prstDash val="solid"/>
            <a:headEnd type="none" len="sm" w="sm"/>
            <a:tailEnd type="none" len="sm" w="sm"/>
          </a:ln>
        </p:spPr>
      </p:sp>
      <p:sp>
        <p:nvSpPr>
          <p:cNvPr name="AutoShape 12" id="12"/>
          <p:cNvSpPr/>
          <p:nvPr/>
        </p:nvSpPr>
        <p:spPr>
          <a:xfrm rot="0">
            <a:off x="11054405" y="5924280"/>
            <a:ext cx="6204895" cy="0"/>
          </a:xfrm>
          <a:prstGeom prst="line">
            <a:avLst/>
          </a:prstGeom>
          <a:ln cap="rnd" w="28575">
            <a:solidFill>
              <a:srgbClr val="0F374E"/>
            </a:solidFill>
            <a:prstDash val="solid"/>
            <a:headEnd type="none" len="sm" w="sm"/>
            <a:tailEnd type="none" len="sm" w="sm"/>
          </a:ln>
        </p:spPr>
      </p:sp>
      <p:sp>
        <p:nvSpPr>
          <p:cNvPr name="Freeform 13" id="13"/>
          <p:cNvSpPr/>
          <p:nvPr/>
        </p:nvSpPr>
        <p:spPr>
          <a:xfrm flipH="false" flipV="false" rot="0">
            <a:off x="9685509" y="5924280"/>
            <a:ext cx="2737793" cy="2737793"/>
          </a:xfrm>
          <a:custGeom>
            <a:avLst/>
            <a:gdLst/>
            <a:ahLst/>
            <a:cxnLst/>
            <a:rect r="r" b="b" t="t" l="l"/>
            <a:pathLst>
              <a:path h="2737793" w="2737793">
                <a:moveTo>
                  <a:pt x="0" y="0"/>
                </a:moveTo>
                <a:lnTo>
                  <a:pt x="2737793" y="0"/>
                </a:lnTo>
                <a:lnTo>
                  <a:pt x="2737793" y="2737792"/>
                </a:lnTo>
                <a:lnTo>
                  <a:pt x="0" y="27377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572447" y="2493678"/>
            <a:ext cx="963917" cy="1000291"/>
          </a:xfrm>
          <a:custGeom>
            <a:avLst/>
            <a:gdLst/>
            <a:ahLst/>
            <a:cxnLst/>
            <a:rect r="r" b="b" t="t" l="l"/>
            <a:pathLst>
              <a:path h="1000291" w="963917">
                <a:moveTo>
                  <a:pt x="0" y="0"/>
                </a:moveTo>
                <a:lnTo>
                  <a:pt x="963917" y="0"/>
                </a:lnTo>
                <a:lnTo>
                  <a:pt x="963917" y="1000292"/>
                </a:lnTo>
                <a:lnTo>
                  <a:pt x="0" y="10002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0515033" y="6793030"/>
            <a:ext cx="1078746" cy="1000291"/>
          </a:xfrm>
          <a:custGeom>
            <a:avLst/>
            <a:gdLst/>
            <a:ahLst/>
            <a:cxnLst/>
            <a:rect r="r" b="b" t="t" l="l"/>
            <a:pathLst>
              <a:path h="1000291" w="1078746">
                <a:moveTo>
                  <a:pt x="0" y="0"/>
                </a:moveTo>
                <a:lnTo>
                  <a:pt x="1078745" y="0"/>
                </a:lnTo>
                <a:lnTo>
                  <a:pt x="1078745" y="1000292"/>
                </a:lnTo>
                <a:lnTo>
                  <a:pt x="0" y="10002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1806026" y="6793030"/>
            <a:ext cx="1183140" cy="1000291"/>
          </a:xfrm>
          <a:custGeom>
            <a:avLst/>
            <a:gdLst/>
            <a:ahLst/>
            <a:cxnLst/>
            <a:rect r="r" b="b" t="t" l="l"/>
            <a:pathLst>
              <a:path h="1000291" w="1183140">
                <a:moveTo>
                  <a:pt x="0" y="0"/>
                </a:moveTo>
                <a:lnTo>
                  <a:pt x="1183140" y="0"/>
                </a:lnTo>
                <a:lnTo>
                  <a:pt x="1183140" y="1000292"/>
                </a:lnTo>
                <a:lnTo>
                  <a:pt x="0" y="10002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855032" y="2493678"/>
            <a:ext cx="1085129" cy="1000291"/>
          </a:xfrm>
          <a:custGeom>
            <a:avLst/>
            <a:gdLst/>
            <a:ahLst/>
            <a:cxnLst/>
            <a:rect r="r" b="b" t="t" l="l"/>
            <a:pathLst>
              <a:path h="1000291" w="1085129">
                <a:moveTo>
                  <a:pt x="0" y="0"/>
                </a:moveTo>
                <a:lnTo>
                  <a:pt x="1085129" y="0"/>
                </a:lnTo>
                <a:lnTo>
                  <a:pt x="1085129" y="1000292"/>
                </a:lnTo>
                <a:lnTo>
                  <a:pt x="0" y="100029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8" id="18"/>
          <p:cNvGrpSpPr/>
          <p:nvPr/>
        </p:nvGrpSpPr>
        <p:grpSpPr>
          <a:xfrm rot="0">
            <a:off x="0" y="9258300"/>
            <a:ext cx="18688048" cy="3692726"/>
            <a:chOff x="0" y="0"/>
            <a:chExt cx="4921955" cy="972570"/>
          </a:xfrm>
        </p:grpSpPr>
        <p:sp>
          <p:nvSpPr>
            <p:cNvPr name="Freeform 19" id="19"/>
            <p:cNvSpPr/>
            <p:nvPr/>
          </p:nvSpPr>
          <p:spPr>
            <a:xfrm flipH="false" flipV="false" rot="0">
              <a:off x="0" y="0"/>
              <a:ext cx="4921955" cy="972570"/>
            </a:xfrm>
            <a:custGeom>
              <a:avLst/>
              <a:gdLst/>
              <a:ahLst/>
              <a:cxnLst/>
              <a:rect r="r" b="b" t="t" l="l"/>
              <a:pathLst>
                <a:path h="972570" w="4921955">
                  <a:moveTo>
                    <a:pt x="0" y="0"/>
                  </a:moveTo>
                  <a:lnTo>
                    <a:pt x="4921955" y="0"/>
                  </a:lnTo>
                  <a:lnTo>
                    <a:pt x="4921955" y="972570"/>
                  </a:lnTo>
                  <a:lnTo>
                    <a:pt x="0" y="972570"/>
                  </a:lnTo>
                  <a:close/>
                </a:path>
              </a:pathLst>
            </a:custGeom>
            <a:solidFill>
              <a:srgbClr val="00BF63"/>
            </a:solidFill>
          </p:spPr>
        </p:sp>
        <p:sp>
          <p:nvSpPr>
            <p:cNvPr name="TextBox 20" id="20"/>
            <p:cNvSpPr txBox="true"/>
            <p:nvPr/>
          </p:nvSpPr>
          <p:spPr>
            <a:xfrm>
              <a:off x="0" y="-57150"/>
              <a:ext cx="4921955" cy="1029720"/>
            </a:xfrm>
            <a:prstGeom prst="rect">
              <a:avLst/>
            </a:prstGeom>
          </p:spPr>
          <p:txBody>
            <a:bodyPr anchor="ctr" rtlCol="false" tIns="50800" lIns="50800" bIns="50800" rIns="50800"/>
            <a:lstStyle/>
            <a:p>
              <a:pPr algn="ctr">
                <a:lnSpc>
                  <a:spcPts val="3359"/>
                </a:lnSpc>
              </a:pPr>
            </a:p>
          </p:txBody>
        </p:sp>
      </p:grpSp>
      <p:sp>
        <p:nvSpPr>
          <p:cNvPr name="TextBox 21" id="21"/>
          <p:cNvSpPr txBox="true"/>
          <p:nvPr/>
        </p:nvSpPr>
        <p:spPr>
          <a:xfrm rot="0">
            <a:off x="4016699" y="1796993"/>
            <a:ext cx="4454686" cy="638175"/>
          </a:xfrm>
          <a:prstGeom prst="rect">
            <a:avLst/>
          </a:prstGeom>
        </p:spPr>
        <p:txBody>
          <a:bodyPr anchor="t" rtlCol="false" tIns="0" lIns="0" bIns="0" rIns="0">
            <a:spAutoFit/>
          </a:bodyPr>
          <a:lstStyle/>
          <a:p>
            <a:pPr algn="l">
              <a:lnSpc>
                <a:spcPts val="5040"/>
              </a:lnSpc>
            </a:pPr>
            <a:r>
              <a:rPr lang="en-US" sz="4200" b="true">
                <a:solidFill>
                  <a:srgbClr val="0F374E"/>
                </a:solidFill>
                <a:latin typeface="Open Sauce Semi-Bold"/>
                <a:ea typeface="Open Sauce Semi-Bold"/>
                <a:cs typeface="Open Sauce Semi-Bold"/>
                <a:sym typeface="Open Sauce Semi-Bold"/>
              </a:rPr>
              <a:t>Terkontrol</a:t>
            </a:r>
          </a:p>
        </p:txBody>
      </p:sp>
      <p:sp>
        <p:nvSpPr>
          <p:cNvPr name="TextBox 22" id="22"/>
          <p:cNvSpPr txBox="true"/>
          <p:nvPr/>
        </p:nvSpPr>
        <p:spPr>
          <a:xfrm rot="0">
            <a:off x="4016699" y="2575215"/>
            <a:ext cx="4454686" cy="1123950"/>
          </a:xfrm>
          <a:prstGeom prst="rect">
            <a:avLst/>
          </a:prstGeom>
        </p:spPr>
        <p:txBody>
          <a:bodyPr anchor="t" rtlCol="false" tIns="0" lIns="0" bIns="0" rIns="0">
            <a:spAutoFit/>
          </a:bodyPr>
          <a:lstStyle/>
          <a:p>
            <a:pPr algn="l">
              <a:lnSpc>
                <a:spcPts val="4500"/>
              </a:lnSpc>
            </a:pPr>
            <a:r>
              <a:rPr lang="en-US" b="true" sz="3000">
                <a:solidFill>
                  <a:srgbClr val="000000"/>
                </a:solidFill>
                <a:latin typeface="Open Sauce Bold"/>
                <a:ea typeface="Open Sauce Bold"/>
                <a:cs typeface="Open Sauce Bold"/>
                <a:sym typeface="Open Sauce Bold"/>
              </a:rPr>
              <a:t>Pengiriman obat yang stabil dan terkendali</a:t>
            </a:r>
          </a:p>
        </p:txBody>
      </p:sp>
      <p:sp>
        <p:nvSpPr>
          <p:cNvPr name="TextBox 23" id="23"/>
          <p:cNvSpPr txBox="true"/>
          <p:nvPr/>
        </p:nvSpPr>
        <p:spPr>
          <a:xfrm rot="0">
            <a:off x="4016699" y="6096345"/>
            <a:ext cx="4454686" cy="638175"/>
          </a:xfrm>
          <a:prstGeom prst="rect">
            <a:avLst/>
          </a:prstGeom>
        </p:spPr>
        <p:txBody>
          <a:bodyPr anchor="t" rtlCol="false" tIns="0" lIns="0" bIns="0" rIns="0">
            <a:spAutoFit/>
          </a:bodyPr>
          <a:lstStyle/>
          <a:p>
            <a:pPr algn="l">
              <a:lnSpc>
                <a:spcPts val="5040"/>
              </a:lnSpc>
            </a:pPr>
            <a:r>
              <a:rPr lang="en-US" sz="4200" b="true">
                <a:solidFill>
                  <a:srgbClr val="E32022"/>
                </a:solidFill>
                <a:latin typeface="Open Sauce Bold"/>
                <a:ea typeface="Open Sauce Bold"/>
                <a:cs typeface="Open Sauce Bold"/>
                <a:sym typeface="Open Sauce Bold"/>
              </a:rPr>
              <a:t>﻿Side Effect</a:t>
            </a:r>
          </a:p>
        </p:txBody>
      </p:sp>
      <p:sp>
        <p:nvSpPr>
          <p:cNvPr name="TextBox 24" id="24"/>
          <p:cNvSpPr txBox="true"/>
          <p:nvPr/>
        </p:nvSpPr>
        <p:spPr>
          <a:xfrm rot="0">
            <a:off x="4016699" y="6893617"/>
            <a:ext cx="4454686" cy="1847850"/>
          </a:xfrm>
          <a:prstGeom prst="rect">
            <a:avLst/>
          </a:prstGeom>
        </p:spPr>
        <p:txBody>
          <a:bodyPr anchor="t" rtlCol="false" tIns="0" lIns="0" bIns="0" rIns="0">
            <a:spAutoFit/>
          </a:bodyPr>
          <a:lstStyle/>
          <a:p>
            <a:pPr algn="l">
              <a:lnSpc>
                <a:spcPts val="3749"/>
              </a:lnSpc>
            </a:pPr>
            <a:r>
              <a:rPr lang="en-US" sz="2499" b="true">
                <a:solidFill>
                  <a:srgbClr val="000000"/>
                </a:solidFill>
                <a:latin typeface="Open Sauce Bold"/>
                <a:ea typeface="Open Sauce Bold"/>
                <a:cs typeface="Open Sauce Bold"/>
                <a:sym typeface="Open Sauce Bold"/>
              </a:rPr>
              <a:t>Mengurangi efek samping yang terkait dengan pengiriman obat secara oral</a:t>
            </a:r>
          </a:p>
          <a:p>
            <a:pPr algn="l">
              <a:lnSpc>
                <a:spcPts val="3749"/>
              </a:lnSpc>
            </a:pPr>
          </a:p>
        </p:txBody>
      </p:sp>
      <p:sp>
        <p:nvSpPr>
          <p:cNvPr name="TextBox 25" id="25"/>
          <p:cNvSpPr txBox="true"/>
          <p:nvPr/>
        </p:nvSpPr>
        <p:spPr>
          <a:xfrm rot="0">
            <a:off x="12673508" y="1796993"/>
            <a:ext cx="4454686" cy="638175"/>
          </a:xfrm>
          <a:prstGeom prst="rect">
            <a:avLst/>
          </a:prstGeom>
        </p:spPr>
        <p:txBody>
          <a:bodyPr anchor="t" rtlCol="false" tIns="0" lIns="0" bIns="0" rIns="0">
            <a:spAutoFit/>
          </a:bodyPr>
          <a:lstStyle/>
          <a:p>
            <a:pPr algn="l">
              <a:lnSpc>
                <a:spcPts val="5040"/>
              </a:lnSpc>
            </a:pPr>
            <a:r>
              <a:rPr lang="en-US" sz="4200" b="true">
                <a:solidFill>
                  <a:srgbClr val="E32022"/>
                </a:solidFill>
                <a:latin typeface="Open Sauce Semi-Bold"/>
                <a:ea typeface="Open Sauce Semi-Bold"/>
                <a:cs typeface="Open Sauce Semi-Bold"/>
                <a:sym typeface="Open Sauce Semi-Bold"/>
              </a:rPr>
              <a:t>Bioavailabilitas</a:t>
            </a:r>
          </a:p>
        </p:txBody>
      </p:sp>
      <p:sp>
        <p:nvSpPr>
          <p:cNvPr name="TextBox 26" id="26"/>
          <p:cNvSpPr txBox="true"/>
          <p:nvPr/>
        </p:nvSpPr>
        <p:spPr>
          <a:xfrm rot="0">
            <a:off x="12673508" y="2575215"/>
            <a:ext cx="4454686" cy="2266950"/>
          </a:xfrm>
          <a:prstGeom prst="rect">
            <a:avLst/>
          </a:prstGeom>
        </p:spPr>
        <p:txBody>
          <a:bodyPr anchor="t" rtlCol="false" tIns="0" lIns="0" bIns="0" rIns="0">
            <a:spAutoFit/>
          </a:bodyPr>
          <a:lstStyle/>
          <a:p>
            <a:pPr algn="l">
              <a:lnSpc>
                <a:spcPts val="4500"/>
              </a:lnSpc>
            </a:pPr>
            <a:r>
              <a:rPr lang="en-US" sz="3000" b="true">
                <a:solidFill>
                  <a:srgbClr val="000000"/>
                </a:solidFill>
                <a:latin typeface="Open Sauce Bold"/>
                <a:ea typeface="Open Sauce Bold"/>
                <a:cs typeface="Open Sauce Bold"/>
                <a:sym typeface="Open Sauce Bold"/>
              </a:rPr>
              <a:t>Penyerapan zat aktif dan penggunaan oleh tubuh meningkat</a:t>
            </a:r>
          </a:p>
          <a:p>
            <a:pPr algn="l">
              <a:lnSpc>
                <a:spcPts val="4500"/>
              </a:lnSpc>
            </a:pPr>
          </a:p>
        </p:txBody>
      </p:sp>
      <p:sp>
        <p:nvSpPr>
          <p:cNvPr name="TextBox 27" id="27"/>
          <p:cNvSpPr txBox="true"/>
          <p:nvPr/>
        </p:nvSpPr>
        <p:spPr>
          <a:xfrm rot="0">
            <a:off x="12673508" y="6096345"/>
            <a:ext cx="4454686" cy="638175"/>
          </a:xfrm>
          <a:prstGeom prst="rect">
            <a:avLst/>
          </a:prstGeom>
        </p:spPr>
        <p:txBody>
          <a:bodyPr anchor="t" rtlCol="false" tIns="0" lIns="0" bIns="0" rIns="0">
            <a:spAutoFit/>
          </a:bodyPr>
          <a:lstStyle/>
          <a:p>
            <a:pPr algn="l">
              <a:lnSpc>
                <a:spcPts val="5040"/>
              </a:lnSpc>
            </a:pPr>
            <a:r>
              <a:rPr lang="en-US" sz="4200" b="true">
                <a:solidFill>
                  <a:srgbClr val="0F374E"/>
                </a:solidFill>
                <a:latin typeface="Open Sauce Semi-Bold"/>
                <a:ea typeface="Open Sauce Semi-Bold"/>
                <a:cs typeface="Open Sauce Semi-Bold"/>
                <a:sym typeface="Open Sauce Semi-Bold"/>
              </a:rPr>
              <a:t>Efektif</a:t>
            </a:r>
          </a:p>
        </p:txBody>
      </p:sp>
      <p:sp>
        <p:nvSpPr>
          <p:cNvPr name="TextBox 28" id="28"/>
          <p:cNvSpPr txBox="true"/>
          <p:nvPr/>
        </p:nvSpPr>
        <p:spPr>
          <a:xfrm rot="0">
            <a:off x="12673508" y="6874567"/>
            <a:ext cx="4454686" cy="2838450"/>
          </a:xfrm>
          <a:prstGeom prst="rect">
            <a:avLst/>
          </a:prstGeom>
        </p:spPr>
        <p:txBody>
          <a:bodyPr anchor="t" rtlCol="false" tIns="0" lIns="0" bIns="0" rIns="0">
            <a:spAutoFit/>
          </a:bodyPr>
          <a:lstStyle/>
          <a:p>
            <a:pPr algn="l">
              <a:lnSpc>
                <a:spcPts val="4500"/>
              </a:lnSpc>
            </a:pPr>
            <a:r>
              <a:rPr lang="en-US" sz="3000" b="true">
                <a:solidFill>
                  <a:srgbClr val="000000"/>
                </a:solidFill>
                <a:latin typeface="Open Sauce Bold"/>
                <a:ea typeface="Open Sauce Bold"/>
                <a:cs typeface="Open Sauce Bold"/>
                <a:sym typeface="Open Sauce Bold"/>
              </a:rPr>
              <a:t>Mengurangi kebutuhan akan dosis obat yang lebih tinggi</a:t>
            </a:r>
          </a:p>
          <a:p>
            <a:pPr algn="l">
              <a:lnSpc>
                <a:spcPts val="4500"/>
              </a:lnSpc>
            </a:pPr>
          </a:p>
          <a:p>
            <a:pPr algn="l">
              <a:lnSpc>
                <a:spcPts val="4500"/>
              </a:lnSpc>
            </a:pPr>
          </a:p>
        </p:txBody>
      </p:sp>
      <p:sp>
        <p:nvSpPr>
          <p:cNvPr name="TextBox 29" id="29"/>
          <p:cNvSpPr txBox="true"/>
          <p:nvPr/>
        </p:nvSpPr>
        <p:spPr>
          <a:xfrm rot="0">
            <a:off x="3587173" y="9291637"/>
            <a:ext cx="11513702" cy="995363"/>
          </a:xfrm>
          <a:prstGeom prst="rect">
            <a:avLst/>
          </a:prstGeom>
        </p:spPr>
        <p:txBody>
          <a:bodyPr anchor="t" rtlCol="false" tIns="0" lIns="0" bIns="0" rIns="0">
            <a:spAutoFit/>
          </a:bodyPr>
          <a:lstStyle/>
          <a:p>
            <a:pPr algn="ctr">
              <a:lnSpc>
                <a:spcPts val="7762"/>
              </a:lnSpc>
            </a:pPr>
            <a:r>
              <a:rPr lang="en-US" sz="6750">
                <a:solidFill>
                  <a:srgbClr val="000000"/>
                </a:solidFill>
                <a:latin typeface="Rye"/>
                <a:ea typeface="Rye"/>
                <a:cs typeface="Rye"/>
                <a:sym typeface="Rye"/>
              </a:rPr>
              <a:t>Mengapa Memilih TTDS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75" t="0" r="-675"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4227025">
            <a:off x="14172016" y="5488970"/>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6572974">
            <a:off x="-7454254" y="2287877"/>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10367303" y="3054682"/>
            <a:ext cx="6289154" cy="5365728"/>
            <a:chOff x="0" y="0"/>
            <a:chExt cx="865575" cy="738484"/>
          </a:xfrm>
        </p:grpSpPr>
        <p:sp>
          <p:nvSpPr>
            <p:cNvPr name="Freeform 12" id="12"/>
            <p:cNvSpPr/>
            <p:nvPr/>
          </p:nvSpPr>
          <p:spPr>
            <a:xfrm flipH="false" flipV="false" rot="0">
              <a:off x="0" y="0"/>
              <a:ext cx="865575" cy="738484"/>
            </a:xfrm>
            <a:custGeom>
              <a:avLst/>
              <a:gdLst/>
              <a:ahLst/>
              <a:cxnLst/>
              <a:rect r="r" b="b" t="t" l="l"/>
              <a:pathLst>
                <a:path h="738484" w="865575">
                  <a:moveTo>
                    <a:pt x="0" y="0"/>
                  </a:moveTo>
                  <a:lnTo>
                    <a:pt x="865575" y="0"/>
                  </a:lnTo>
                  <a:lnTo>
                    <a:pt x="865575" y="738484"/>
                  </a:lnTo>
                  <a:lnTo>
                    <a:pt x="0" y="738484"/>
                  </a:lnTo>
                  <a:close/>
                </a:path>
              </a:pathLst>
            </a:custGeom>
            <a:blipFill>
              <a:blip r:embed="rId2"/>
              <a:stretch>
                <a:fillRect l="-3323" t="0" r="-3323" b="0"/>
              </a:stretch>
            </a:blipFill>
            <a:ln w="66675" cap="sq">
              <a:solidFill>
                <a:srgbClr val="A81B1B"/>
              </a:solidFill>
              <a:prstDash val="solid"/>
              <a:miter/>
            </a:ln>
          </p:spPr>
        </p:sp>
      </p:grpSp>
      <p:grpSp>
        <p:nvGrpSpPr>
          <p:cNvPr name="Group 13" id="13"/>
          <p:cNvGrpSpPr/>
          <p:nvPr/>
        </p:nvGrpSpPr>
        <p:grpSpPr>
          <a:xfrm rot="4821664">
            <a:off x="-7305038" y="5607299"/>
            <a:ext cx="11570238" cy="4428134"/>
            <a:chOff x="0" y="0"/>
            <a:chExt cx="3047306" cy="1166258"/>
          </a:xfrm>
        </p:grpSpPr>
        <p:sp>
          <p:nvSpPr>
            <p:cNvPr name="Freeform 14" id="14"/>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15" id="15"/>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6" id="16"/>
          <p:cNvGrpSpPr/>
          <p:nvPr/>
        </p:nvGrpSpPr>
        <p:grpSpPr>
          <a:xfrm rot="0">
            <a:off x="1631543" y="3054682"/>
            <a:ext cx="8210590" cy="901494"/>
            <a:chOff x="0" y="0"/>
            <a:chExt cx="2162460" cy="237430"/>
          </a:xfrm>
        </p:grpSpPr>
        <p:sp>
          <p:nvSpPr>
            <p:cNvPr name="Freeform 17" id="17"/>
            <p:cNvSpPr/>
            <p:nvPr/>
          </p:nvSpPr>
          <p:spPr>
            <a:xfrm flipH="false" flipV="false" rot="0">
              <a:off x="0" y="0"/>
              <a:ext cx="2162460" cy="237430"/>
            </a:xfrm>
            <a:custGeom>
              <a:avLst/>
              <a:gdLst/>
              <a:ahLst/>
              <a:cxnLst/>
              <a:rect r="r" b="b" t="t" l="l"/>
              <a:pathLst>
                <a:path h="237430" w="2162460">
                  <a:moveTo>
                    <a:pt x="48089" y="0"/>
                  </a:moveTo>
                  <a:lnTo>
                    <a:pt x="2114371" y="0"/>
                  </a:lnTo>
                  <a:cubicBezTo>
                    <a:pt x="2127125" y="0"/>
                    <a:pt x="2139357" y="5066"/>
                    <a:pt x="2148375" y="14085"/>
                  </a:cubicBezTo>
                  <a:cubicBezTo>
                    <a:pt x="2157393" y="23103"/>
                    <a:pt x="2162460" y="35335"/>
                    <a:pt x="2162460" y="48089"/>
                  </a:cubicBezTo>
                  <a:lnTo>
                    <a:pt x="2162460" y="189342"/>
                  </a:lnTo>
                  <a:cubicBezTo>
                    <a:pt x="2162460" y="202096"/>
                    <a:pt x="2157393" y="214327"/>
                    <a:pt x="2148375" y="223346"/>
                  </a:cubicBezTo>
                  <a:cubicBezTo>
                    <a:pt x="2139357" y="232364"/>
                    <a:pt x="2127125" y="237430"/>
                    <a:pt x="2114371" y="237430"/>
                  </a:cubicBezTo>
                  <a:lnTo>
                    <a:pt x="48089" y="237430"/>
                  </a:lnTo>
                  <a:cubicBezTo>
                    <a:pt x="35335" y="237430"/>
                    <a:pt x="23103" y="232364"/>
                    <a:pt x="14085" y="223346"/>
                  </a:cubicBezTo>
                  <a:cubicBezTo>
                    <a:pt x="5066" y="214327"/>
                    <a:pt x="0" y="202096"/>
                    <a:pt x="0" y="189342"/>
                  </a:cubicBezTo>
                  <a:lnTo>
                    <a:pt x="0" y="48089"/>
                  </a:lnTo>
                  <a:cubicBezTo>
                    <a:pt x="0" y="35335"/>
                    <a:pt x="5066" y="23103"/>
                    <a:pt x="14085" y="14085"/>
                  </a:cubicBezTo>
                  <a:cubicBezTo>
                    <a:pt x="23103" y="5066"/>
                    <a:pt x="35335" y="0"/>
                    <a:pt x="48089" y="0"/>
                  </a:cubicBezTo>
                  <a:close/>
                </a:path>
              </a:pathLst>
            </a:custGeom>
            <a:solidFill>
              <a:srgbClr val="541990"/>
            </a:solidFill>
          </p:spPr>
        </p:sp>
        <p:sp>
          <p:nvSpPr>
            <p:cNvPr name="TextBox 18" id="18"/>
            <p:cNvSpPr txBox="true"/>
            <p:nvPr/>
          </p:nvSpPr>
          <p:spPr>
            <a:xfrm>
              <a:off x="0" y="-57150"/>
              <a:ext cx="2162460" cy="294580"/>
            </a:xfrm>
            <a:prstGeom prst="rect">
              <a:avLst/>
            </a:prstGeom>
          </p:spPr>
          <p:txBody>
            <a:bodyPr anchor="ctr" rtlCol="false" tIns="50800" lIns="50800" bIns="50800" rIns="50800"/>
            <a:lstStyle/>
            <a:p>
              <a:pPr algn="ctr">
                <a:lnSpc>
                  <a:spcPts val="3359"/>
                </a:lnSpc>
              </a:pPr>
            </a:p>
          </p:txBody>
        </p:sp>
      </p:grpSp>
      <p:grpSp>
        <p:nvGrpSpPr>
          <p:cNvPr name="Group 19" id="19"/>
          <p:cNvGrpSpPr/>
          <p:nvPr/>
        </p:nvGrpSpPr>
        <p:grpSpPr>
          <a:xfrm rot="0">
            <a:off x="1631543" y="4051197"/>
            <a:ext cx="8210590" cy="901494"/>
            <a:chOff x="0" y="0"/>
            <a:chExt cx="2162460" cy="237430"/>
          </a:xfrm>
        </p:grpSpPr>
        <p:sp>
          <p:nvSpPr>
            <p:cNvPr name="Freeform 20" id="20"/>
            <p:cNvSpPr/>
            <p:nvPr/>
          </p:nvSpPr>
          <p:spPr>
            <a:xfrm flipH="false" flipV="false" rot="0">
              <a:off x="0" y="0"/>
              <a:ext cx="2162460" cy="237430"/>
            </a:xfrm>
            <a:custGeom>
              <a:avLst/>
              <a:gdLst/>
              <a:ahLst/>
              <a:cxnLst/>
              <a:rect r="r" b="b" t="t" l="l"/>
              <a:pathLst>
                <a:path h="237430" w="2162460">
                  <a:moveTo>
                    <a:pt x="48089" y="0"/>
                  </a:moveTo>
                  <a:lnTo>
                    <a:pt x="2114371" y="0"/>
                  </a:lnTo>
                  <a:cubicBezTo>
                    <a:pt x="2127125" y="0"/>
                    <a:pt x="2139357" y="5066"/>
                    <a:pt x="2148375" y="14085"/>
                  </a:cubicBezTo>
                  <a:cubicBezTo>
                    <a:pt x="2157393" y="23103"/>
                    <a:pt x="2162460" y="35335"/>
                    <a:pt x="2162460" y="48089"/>
                  </a:cubicBezTo>
                  <a:lnTo>
                    <a:pt x="2162460" y="189342"/>
                  </a:lnTo>
                  <a:cubicBezTo>
                    <a:pt x="2162460" y="202096"/>
                    <a:pt x="2157393" y="214327"/>
                    <a:pt x="2148375" y="223346"/>
                  </a:cubicBezTo>
                  <a:cubicBezTo>
                    <a:pt x="2139357" y="232364"/>
                    <a:pt x="2127125" y="237430"/>
                    <a:pt x="2114371" y="237430"/>
                  </a:cubicBezTo>
                  <a:lnTo>
                    <a:pt x="48089" y="237430"/>
                  </a:lnTo>
                  <a:cubicBezTo>
                    <a:pt x="35335" y="237430"/>
                    <a:pt x="23103" y="232364"/>
                    <a:pt x="14085" y="223346"/>
                  </a:cubicBezTo>
                  <a:cubicBezTo>
                    <a:pt x="5066" y="214327"/>
                    <a:pt x="0" y="202096"/>
                    <a:pt x="0" y="189342"/>
                  </a:cubicBezTo>
                  <a:lnTo>
                    <a:pt x="0" y="48089"/>
                  </a:lnTo>
                  <a:cubicBezTo>
                    <a:pt x="0" y="35335"/>
                    <a:pt x="5066" y="23103"/>
                    <a:pt x="14085" y="14085"/>
                  </a:cubicBezTo>
                  <a:cubicBezTo>
                    <a:pt x="23103" y="5066"/>
                    <a:pt x="35335" y="0"/>
                    <a:pt x="48089" y="0"/>
                  </a:cubicBezTo>
                  <a:close/>
                </a:path>
              </a:pathLst>
            </a:custGeom>
            <a:solidFill>
              <a:srgbClr val="541990"/>
            </a:solidFill>
          </p:spPr>
        </p:sp>
        <p:sp>
          <p:nvSpPr>
            <p:cNvPr name="TextBox 21" id="21"/>
            <p:cNvSpPr txBox="true"/>
            <p:nvPr/>
          </p:nvSpPr>
          <p:spPr>
            <a:xfrm>
              <a:off x="0" y="-57150"/>
              <a:ext cx="2162460" cy="294580"/>
            </a:xfrm>
            <a:prstGeom prst="rect">
              <a:avLst/>
            </a:prstGeom>
          </p:spPr>
          <p:txBody>
            <a:bodyPr anchor="ctr" rtlCol="false" tIns="50800" lIns="50800" bIns="50800" rIns="50800"/>
            <a:lstStyle/>
            <a:p>
              <a:pPr algn="ctr">
                <a:lnSpc>
                  <a:spcPts val="3359"/>
                </a:lnSpc>
              </a:pPr>
            </a:p>
          </p:txBody>
        </p:sp>
      </p:grpSp>
      <p:grpSp>
        <p:nvGrpSpPr>
          <p:cNvPr name="Group 22" id="22"/>
          <p:cNvGrpSpPr/>
          <p:nvPr/>
        </p:nvGrpSpPr>
        <p:grpSpPr>
          <a:xfrm rot="0">
            <a:off x="1631543" y="5143500"/>
            <a:ext cx="8210590" cy="901494"/>
            <a:chOff x="0" y="0"/>
            <a:chExt cx="2162460" cy="237430"/>
          </a:xfrm>
        </p:grpSpPr>
        <p:sp>
          <p:nvSpPr>
            <p:cNvPr name="Freeform 23" id="23"/>
            <p:cNvSpPr/>
            <p:nvPr/>
          </p:nvSpPr>
          <p:spPr>
            <a:xfrm flipH="false" flipV="false" rot="0">
              <a:off x="0" y="0"/>
              <a:ext cx="2162460" cy="237430"/>
            </a:xfrm>
            <a:custGeom>
              <a:avLst/>
              <a:gdLst/>
              <a:ahLst/>
              <a:cxnLst/>
              <a:rect r="r" b="b" t="t" l="l"/>
              <a:pathLst>
                <a:path h="237430" w="2162460">
                  <a:moveTo>
                    <a:pt x="48089" y="0"/>
                  </a:moveTo>
                  <a:lnTo>
                    <a:pt x="2114371" y="0"/>
                  </a:lnTo>
                  <a:cubicBezTo>
                    <a:pt x="2127125" y="0"/>
                    <a:pt x="2139357" y="5066"/>
                    <a:pt x="2148375" y="14085"/>
                  </a:cubicBezTo>
                  <a:cubicBezTo>
                    <a:pt x="2157393" y="23103"/>
                    <a:pt x="2162460" y="35335"/>
                    <a:pt x="2162460" y="48089"/>
                  </a:cubicBezTo>
                  <a:lnTo>
                    <a:pt x="2162460" y="189342"/>
                  </a:lnTo>
                  <a:cubicBezTo>
                    <a:pt x="2162460" y="202096"/>
                    <a:pt x="2157393" y="214327"/>
                    <a:pt x="2148375" y="223346"/>
                  </a:cubicBezTo>
                  <a:cubicBezTo>
                    <a:pt x="2139357" y="232364"/>
                    <a:pt x="2127125" y="237430"/>
                    <a:pt x="2114371" y="237430"/>
                  </a:cubicBezTo>
                  <a:lnTo>
                    <a:pt x="48089" y="237430"/>
                  </a:lnTo>
                  <a:cubicBezTo>
                    <a:pt x="35335" y="237430"/>
                    <a:pt x="23103" y="232364"/>
                    <a:pt x="14085" y="223346"/>
                  </a:cubicBezTo>
                  <a:cubicBezTo>
                    <a:pt x="5066" y="214327"/>
                    <a:pt x="0" y="202096"/>
                    <a:pt x="0" y="189342"/>
                  </a:cubicBezTo>
                  <a:lnTo>
                    <a:pt x="0" y="48089"/>
                  </a:lnTo>
                  <a:cubicBezTo>
                    <a:pt x="0" y="35335"/>
                    <a:pt x="5066" y="23103"/>
                    <a:pt x="14085" y="14085"/>
                  </a:cubicBezTo>
                  <a:cubicBezTo>
                    <a:pt x="23103" y="5066"/>
                    <a:pt x="35335" y="0"/>
                    <a:pt x="48089" y="0"/>
                  </a:cubicBezTo>
                  <a:close/>
                </a:path>
              </a:pathLst>
            </a:custGeom>
            <a:solidFill>
              <a:srgbClr val="541990"/>
            </a:solidFill>
          </p:spPr>
        </p:sp>
        <p:sp>
          <p:nvSpPr>
            <p:cNvPr name="TextBox 24" id="24"/>
            <p:cNvSpPr txBox="true"/>
            <p:nvPr/>
          </p:nvSpPr>
          <p:spPr>
            <a:xfrm>
              <a:off x="0" y="-57150"/>
              <a:ext cx="2162460" cy="294580"/>
            </a:xfrm>
            <a:prstGeom prst="rect">
              <a:avLst/>
            </a:prstGeom>
          </p:spPr>
          <p:txBody>
            <a:bodyPr anchor="ctr" rtlCol="false" tIns="50800" lIns="50800" bIns="50800" rIns="50800"/>
            <a:lstStyle/>
            <a:p>
              <a:pPr algn="ctr">
                <a:lnSpc>
                  <a:spcPts val="3359"/>
                </a:lnSpc>
              </a:pPr>
            </a:p>
          </p:txBody>
        </p:sp>
      </p:grpSp>
      <p:grpSp>
        <p:nvGrpSpPr>
          <p:cNvPr name="Group 25" id="25"/>
          <p:cNvGrpSpPr/>
          <p:nvPr/>
        </p:nvGrpSpPr>
        <p:grpSpPr>
          <a:xfrm rot="0">
            <a:off x="1631543" y="6235803"/>
            <a:ext cx="8210590" cy="901494"/>
            <a:chOff x="0" y="0"/>
            <a:chExt cx="2162460" cy="237430"/>
          </a:xfrm>
        </p:grpSpPr>
        <p:sp>
          <p:nvSpPr>
            <p:cNvPr name="Freeform 26" id="26"/>
            <p:cNvSpPr/>
            <p:nvPr/>
          </p:nvSpPr>
          <p:spPr>
            <a:xfrm flipH="false" flipV="false" rot="0">
              <a:off x="0" y="0"/>
              <a:ext cx="2162460" cy="237430"/>
            </a:xfrm>
            <a:custGeom>
              <a:avLst/>
              <a:gdLst/>
              <a:ahLst/>
              <a:cxnLst/>
              <a:rect r="r" b="b" t="t" l="l"/>
              <a:pathLst>
                <a:path h="237430" w="2162460">
                  <a:moveTo>
                    <a:pt x="48089" y="0"/>
                  </a:moveTo>
                  <a:lnTo>
                    <a:pt x="2114371" y="0"/>
                  </a:lnTo>
                  <a:cubicBezTo>
                    <a:pt x="2127125" y="0"/>
                    <a:pt x="2139357" y="5066"/>
                    <a:pt x="2148375" y="14085"/>
                  </a:cubicBezTo>
                  <a:cubicBezTo>
                    <a:pt x="2157393" y="23103"/>
                    <a:pt x="2162460" y="35335"/>
                    <a:pt x="2162460" y="48089"/>
                  </a:cubicBezTo>
                  <a:lnTo>
                    <a:pt x="2162460" y="189342"/>
                  </a:lnTo>
                  <a:cubicBezTo>
                    <a:pt x="2162460" y="202096"/>
                    <a:pt x="2157393" y="214327"/>
                    <a:pt x="2148375" y="223346"/>
                  </a:cubicBezTo>
                  <a:cubicBezTo>
                    <a:pt x="2139357" y="232364"/>
                    <a:pt x="2127125" y="237430"/>
                    <a:pt x="2114371" y="237430"/>
                  </a:cubicBezTo>
                  <a:lnTo>
                    <a:pt x="48089" y="237430"/>
                  </a:lnTo>
                  <a:cubicBezTo>
                    <a:pt x="35335" y="237430"/>
                    <a:pt x="23103" y="232364"/>
                    <a:pt x="14085" y="223346"/>
                  </a:cubicBezTo>
                  <a:cubicBezTo>
                    <a:pt x="5066" y="214327"/>
                    <a:pt x="0" y="202096"/>
                    <a:pt x="0" y="189342"/>
                  </a:cubicBezTo>
                  <a:lnTo>
                    <a:pt x="0" y="48089"/>
                  </a:lnTo>
                  <a:cubicBezTo>
                    <a:pt x="0" y="35335"/>
                    <a:pt x="5066" y="23103"/>
                    <a:pt x="14085" y="14085"/>
                  </a:cubicBezTo>
                  <a:cubicBezTo>
                    <a:pt x="23103" y="5066"/>
                    <a:pt x="35335" y="0"/>
                    <a:pt x="48089" y="0"/>
                  </a:cubicBezTo>
                  <a:close/>
                </a:path>
              </a:pathLst>
            </a:custGeom>
            <a:solidFill>
              <a:srgbClr val="541990"/>
            </a:solidFill>
          </p:spPr>
        </p:sp>
        <p:sp>
          <p:nvSpPr>
            <p:cNvPr name="TextBox 27" id="27"/>
            <p:cNvSpPr txBox="true"/>
            <p:nvPr/>
          </p:nvSpPr>
          <p:spPr>
            <a:xfrm>
              <a:off x="0" y="-57150"/>
              <a:ext cx="2162460" cy="294580"/>
            </a:xfrm>
            <a:prstGeom prst="rect">
              <a:avLst/>
            </a:prstGeom>
          </p:spPr>
          <p:txBody>
            <a:bodyPr anchor="ctr" rtlCol="false" tIns="50800" lIns="50800" bIns="50800" rIns="50800"/>
            <a:lstStyle/>
            <a:p>
              <a:pPr algn="ctr">
                <a:lnSpc>
                  <a:spcPts val="3359"/>
                </a:lnSpc>
              </a:pPr>
            </a:p>
          </p:txBody>
        </p:sp>
      </p:grpSp>
      <p:grpSp>
        <p:nvGrpSpPr>
          <p:cNvPr name="Group 28" id="28"/>
          <p:cNvGrpSpPr/>
          <p:nvPr/>
        </p:nvGrpSpPr>
        <p:grpSpPr>
          <a:xfrm rot="0">
            <a:off x="1631543" y="7328106"/>
            <a:ext cx="8210590" cy="901494"/>
            <a:chOff x="0" y="0"/>
            <a:chExt cx="2162460" cy="237430"/>
          </a:xfrm>
        </p:grpSpPr>
        <p:sp>
          <p:nvSpPr>
            <p:cNvPr name="Freeform 29" id="29"/>
            <p:cNvSpPr/>
            <p:nvPr/>
          </p:nvSpPr>
          <p:spPr>
            <a:xfrm flipH="false" flipV="false" rot="0">
              <a:off x="0" y="0"/>
              <a:ext cx="2162460" cy="237430"/>
            </a:xfrm>
            <a:custGeom>
              <a:avLst/>
              <a:gdLst/>
              <a:ahLst/>
              <a:cxnLst/>
              <a:rect r="r" b="b" t="t" l="l"/>
              <a:pathLst>
                <a:path h="237430" w="2162460">
                  <a:moveTo>
                    <a:pt x="48089" y="0"/>
                  </a:moveTo>
                  <a:lnTo>
                    <a:pt x="2114371" y="0"/>
                  </a:lnTo>
                  <a:cubicBezTo>
                    <a:pt x="2127125" y="0"/>
                    <a:pt x="2139357" y="5066"/>
                    <a:pt x="2148375" y="14085"/>
                  </a:cubicBezTo>
                  <a:cubicBezTo>
                    <a:pt x="2157393" y="23103"/>
                    <a:pt x="2162460" y="35335"/>
                    <a:pt x="2162460" y="48089"/>
                  </a:cubicBezTo>
                  <a:lnTo>
                    <a:pt x="2162460" y="189342"/>
                  </a:lnTo>
                  <a:cubicBezTo>
                    <a:pt x="2162460" y="202096"/>
                    <a:pt x="2157393" y="214327"/>
                    <a:pt x="2148375" y="223346"/>
                  </a:cubicBezTo>
                  <a:cubicBezTo>
                    <a:pt x="2139357" y="232364"/>
                    <a:pt x="2127125" y="237430"/>
                    <a:pt x="2114371" y="237430"/>
                  </a:cubicBezTo>
                  <a:lnTo>
                    <a:pt x="48089" y="237430"/>
                  </a:lnTo>
                  <a:cubicBezTo>
                    <a:pt x="35335" y="237430"/>
                    <a:pt x="23103" y="232364"/>
                    <a:pt x="14085" y="223346"/>
                  </a:cubicBezTo>
                  <a:cubicBezTo>
                    <a:pt x="5066" y="214327"/>
                    <a:pt x="0" y="202096"/>
                    <a:pt x="0" y="189342"/>
                  </a:cubicBezTo>
                  <a:lnTo>
                    <a:pt x="0" y="48089"/>
                  </a:lnTo>
                  <a:cubicBezTo>
                    <a:pt x="0" y="35335"/>
                    <a:pt x="5066" y="23103"/>
                    <a:pt x="14085" y="14085"/>
                  </a:cubicBezTo>
                  <a:cubicBezTo>
                    <a:pt x="23103" y="5066"/>
                    <a:pt x="35335" y="0"/>
                    <a:pt x="48089" y="0"/>
                  </a:cubicBezTo>
                  <a:close/>
                </a:path>
              </a:pathLst>
            </a:custGeom>
            <a:solidFill>
              <a:srgbClr val="541990"/>
            </a:solidFill>
          </p:spPr>
        </p:sp>
        <p:sp>
          <p:nvSpPr>
            <p:cNvPr name="TextBox 30" id="30"/>
            <p:cNvSpPr txBox="true"/>
            <p:nvPr/>
          </p:nvSpPr>
          <p:spPr>
            <a:xfrm>
              <a:off x="0" y="-57150"/>
              <a:ext cx="2162460" cy="294580"/>
            </a:xfrm>
            <a:prstGeom prst="rect">
              <a:avLst/>
            </a:prstGeom>
          </p:spPr>
          <p:txBody>
            <a:bodyPr anchor="ctr" rtlCol="false" tIns="50800" lIns="50800" bIns="50800" rIns="50800"/>
            <a:lstStyle/>
            <a:p>
              <a:pPr algn="ctr">
                <a:lnSpc>
                  <a:spcPts val="3359"/>
                </a:lnSpc>
              </a:pPr>
            </a:p>
          </p:txBody>
        </p:sp>
      </p:grpSp>
      <p:grpSp>
        <p:nvGrpSpPr>
          <p:cNvPr name="Group 31" id="31"/>
          <p:cNvGrpSpPr>
            <a:grpSpLocks noChangeAspect="true"/>
          </p:cNvGrpSpPr>
          <p:nvPr/>
        </p:nvGrpSpPr>
        <p:grpSpPr>
          <a:xfrm rot="0">
            <a:off x="14702345" y="6686550"/>
            <a:ext cx="3908224" cy="3908224"/>
            <a:chOff x="0" y="0"/>
            <a:chExt cx="6350000" cy="6350000"/>
          </a:xfrm>
        </p:grpSpPr>
        <p:sp>
          <p:nvSpPr>
            <p:cNvPr name="Freeform 32" id="32"/>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0" t="0" r="0" b="0"/>
              </a:stretch>
            </a:blipFill>
          </p:spPr>
        </p:sp>
        <p:sp>
          <p:nvSpPr>
            <p:cNvPr name="Freeform 33" id="33"/>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41990"/>
            </a:solidFill>
          </p:spPr>
        </p:sp>
      </p:grpSp>
      <p:sp>
        <p:nvSpPr>
          <p:cNvPr name="TextBox 34" id="34"/>
          <p:cNvSpPr txBox="true"/>
          <p:nvPr/>
        </p:nvSpPr>
        <p:spPr>
          <a:xfrm rot="0">
            <a:off x="5073578" y="1634365"/>
            <a:ext cx="8140844" cy="848360"/>
          </a:xfrm>
          <a:prstGeom prst="rect">
            <a:avLst/>
          </a:prstGeom>
        </p:spPr>
        <p:txBody>
          <a:bodyPr anchor="t" rtlCol="false" tIns="0" lIns="0" bIns="0" rIns="0">
            <a:spAutoFit/>
          </a:bodyPr>
          <a:lstStyle/>
          <a:p>
            <a:pPr algn="ctr">
              <a:lnSpc>
                <a:spcPts val="6399"/>
              </a:lnSpc>
            </a:pPr>
            <a:r>
              <a:rPr lang="en-US" sz="6399" spc="-319">
                <a:solidFill>
                  <a:srgbClr val="A81B1B"/>
                </a:solidFill>
                <a:latin typeface="League Spartan"/>
                <a:ea typeface="League Spartan"/>
                <a:cs typeface="League Spartan"/>
                <a:sym typeface="League Spartan"/>
              </a:rPr>
              <a:t>MELA PATCH</a:t>
            </a:r>
          </a:p>
        </p:txBody>
      </p:sp>
      <p:sp>
        <p:nvSpPr>
          <p:cNvPr name="TextBox 35" id="35"/>
          <p:cNvSpPr txBox="true"/>
          <p:nvPr/>
        </p:nvSpPr>
        <p:spPr>
          <a:xfrm rot="0">
            <a:off x="1979339" y="3091966"/>
            <a:ext cx="10398435" cy="768731"/>
          </a:xfrm>
          <a:prstGeom prst="rect">
            <a:avLst/>
          </a:prstGeom>
        </p:spPr>
        <p:txBody>
          <a:bodyPr anchor="t" rtlCol="false" tIns="0" lIns="0" bIns="0" rIns="0">
            <a:spAutoFit/>
          </a:bodyPr>
          <a:lstStyle/>
          <a:p>
            <a:pPr algn="l">
              <a:lnSpc>
                <a:spcPts val="5992"/>
              </a:lnSpc>
            </a:pPr>
            <a:r>
              <a:rPr lang="en-US" sz="5600" spc="140" b="true">
                <a:solidFill>
                  <a:srgbClr val="FFFFFF"/>
                </a:solidFill>
                <a:latin typeface="Lora Bold"/>
                <a:ea typeface="Lora Bold"/>
                <a:cs typeface="Lora Bold"/>
                <a:sym typeface="Lora Bold"/>
              </a:rPr>
              <a:t>Melatonin</a:t>
            </a:r>
          </a:p>
        </p:txBody>
      </p:sp>
      <p:sp>
        <p:nvSpPr>
          <p:cNvPr name="TextBox 36" id="36"/>
          <p:cNvSpPr txBox="true"/>
          <p:nvPr/>
        </p:nvSpPr>
        <p:spPr>
          <a:xfrm rot="0">
            <a:off x="1979339" y="4127397"/>
            <a:ext cx="10398435" cy="768731"/>
          </a:xfrm>
          <a:prstGeom prst="rect">
            <a:avLst/>
          </a:prstGeom>
        </p:spPr>
        <p:txBody>
          <a:bodyPr anchor="t" rtlCol="false" tIns="0" lIns="0" bIns="0" rIns="0">
            <a:spAutoFit/>
          </a:bodyPr>
          <a:lstStyle/>
          <a:p>
            <a:pPr algn="l">
              <a:lnSpc>
                <a:spcPts val="5992"/>
              </a:lnSpc>
            </a:pPr>
            <a:r>
              <a:rPr lang="en-US" sz="5600" spc="140" b="true">
                <a:solidFill>
                  <a:srgbClr val="FFFFFF"/>
                </a:solidFill>
                <a:latin typeface="Lora Bold"/>
                <a:ea typeface="Lora Bold"/>
                <a:cs typeface="Lora Bold"/>
                <a:sym typeface="Lora Bold"/>
              </a:rPr>
              <a:t>GABA</a:t>
            </a:r>
          </a:p>
        </p:txBody>
      </p:sp>
      <p:sp>
        <p:nvSpPr>
          <p:cNvPr name="TextBox 37" id="37"/>
          <p:cNvSpPr txBox="true"/>
          <p:nvPr/>
        </p:nvSpPr>
        <p:spPr>
          <a:xfrm rot="0">
            <a:off x="1979339" y="5162828"/>
            <a:ext cx="10398435" cy="768731"/>
          </a:xfrm>
          <a:prstGeom prst="rect">
            <a:avLst/>
          </a:prstGeom>
        </p:spPr>
        <p:txBody>
          <a:bodyPr anchor="t" rtlCol="false" tIns="0" lIns="0" bIns="0" rIns="0">
            <a:spAutoFit/>
          </a:bodyPr>
          <a:lstStyle/>
          <a:p>
            <a:pPr algn="l">
              <a:lnSpc>
                <a:spcPts val="5992"/>
              </a:lnSpc>
            </a:pPr>
            <a:r>
              <a:rPr lang="en-US" sz="5600" spc="140" b="true">
                <a:solidFill>
                  <a:srgbClr val="FFFFFF"/>
                </a:solidFill>
                <a:latin typeface="Lora Bold"/>
                <a:ea typeface="Lora Bold"/>
                <a:cs typeface="Lora Bold"/>
                <a:sym typeface="Lora Bold"/>
              </a:rPr>
              <a:t>5 - HTP </a:t>
            </a:r>
          </a:p>
        </p:txBody>
      </p:sp>
      <p:sp>
        <p:nvSpPr>
          <p:cNvPr name="TextBox 38" id="38"/>
          <p:cNvSpPr txBox="true"/>
          <p:nvPr/>
        </p:nvSpPr>
        <p:spPr>
          <a:xfrm rot="0">
            <a:off x="1979339" y="6311694"/>
            <a:ext cx="10398435" cy="768731"/>
          </a:xfrm>
          <a:prstGeom prst="rect">
            <a:avLst/>
          </a:prstGeom>
        </p:spPr>
        <p:txBody>
          <a:bodyPr anchor="t" rtlCol="false" tIns="0" lIns="0" bIns="0" rIns="0">
            <a:spAutoFit/>
          </a:bodyPr>
          <a:lstStyle/>
          <a:p>
            <a:pPr algn="l">
              <a:lnSpc>
                <a:spcPts val="5992"/>
              </a:lnSpc>
            </a:pPr>
            <a:r>
              <a:rPr lang="en-US" sz="5600" spc="140" b="true">
                <a:solidFill>
                  <a:srgbClr val="FFFFFF"/>
                </a:solidFill>
                <a:latin typeface="Lora Bold"/>
                <a:ea typeface="Lora Bold"/>
                <a:cs typeface="Lora Bold"/>
                <a:sym typeface="Lora Bold"/>
              </a:rPr>
              <a:t>Vallerian Roots</a:t>
            </a:r>
          </a:p>
        </p:txBody>
      </p:sp>
      <p:sp>
        <p:nvSpPr>
          <p:cNvPr name="TextBox 39" id="39"/>
          <p:cNvSpPr txBox="true"/>
          <p:nvPr/>
        </p:nvSpPr>
        <p:spPr>
          <a:xfrm rot="0">
            <a:off x="1979339" y="7356772"/>
            <a:ext cx="10398435" cy="768731"/>
          </a:xfrm>
          <a:prstGeom prst="rect">
            <a:avLst/>
          </a:prstGeom>
        </p:spPr>
        <p:txBody>
          <a:bodyPr anchor="t" rtlCol="false" tIns="0" lIns="0" bIns="0" rIns="0">
            <a:spAutoFit/>
          </a:bodyPr>
          <a:lstStyle/>
          <a:p>
            <a:pPr algn="l">
              <a:lnSpc>
                <a:spcPts val="5992"/>
              </a:lnSpc>
            </a:pPr>
            <a:r>
              <a:rPr lang="en-US" sz="5600" spc="140" b="true">
                <a:solidFill>
                  <a:srgbClr val="FFFFFF"/>
                </a:solidFill>
                <a:latin typeface="Lora Bold"/>
                <a:ea typeface="Lora Bold"/>
                <a:cs typeface="Lora Bold"/>
                <a:sym typeface="Lora Bold"/>
              </a:rPr>
              <a:t>Ekstrak Lavender</a:t>
            </a:r>
          </a:p>
        </p:txBody>
      </p:sp>
      <p:grpSp>
        <p:nvGrpSpPr>
          <p:cNvPr name="Group 40" id="40"/>
          <p:cNvGrpSpPr/>
          <p:nvPr/>
        </p:nvGrpSpPr>
        <p:grpSpPr>
          <a:xfrm rot="0">
            <a:off x="1631543" y="8534400"/>
            <a:ext cx="8210590" cy="901494"/>
            <a:chOff x="0" y="0"/>
            <a:chExt cx="2162460" cy="237430"/>
          </a:xfrm>
        </p:grpSpPr>
        <p:sp>
          <p:nvSpPr>
            <p:cNvPr name="Freeform 41" id="41"/>
            <p:cNvSpPr/>
            <p:nvPr/>
          </p:nvSpPr>
          <p:spPr>
            <a:xfrm flipH="false" flipV="false" rot="0">
              <a:off x="0" y="0"/>
              <a:ext cx="2162460" cy="237430"/>
            </a:xfrm>
            <a:custGeom>
              <a:avLst/>
              <a:gdLst/>
              <a:ahLst/>
              <a:cxnLst/>
              <a:rect r="r" b="b" t="t" l="l"/>
              <a:pathLst>
                <a:path h="237430" w="2162460">
                  <a:moveTo>
                    <a:pt x="48089" y="0"/>
                  </a:moveTo>
                  <a:lnTo>
                    <a:pt x="2114371" y="0"/>
                  </a:lnTo>
                  <a:cubicBezTo>
                    <a:pt x="2127125" y="0"/>
                    <a:pt x="2139357" y="5066"/>
                    <a:pt x="2148375" y="14085"/>
                  </a:cubicBezTo>
                  <a:cubicBezTo>
                    <a:pt x="2157393" y="23103"/>
                    <a:pt x="2162460" y="35335"/>
                    <a:pt x="2162460" y="48089"/>
                  </a:cubicBezTo>
                  <a:lnTo>
                    <a:pt x="2162460" y="189342"/>
                  </a:lnTo>
                  <a:cubicBezTo>
                    <a:pt x="2162460" y="202096"/>
                    <a:pt x="2157393" y="214327"/>
                    <a:pt x="2148375" y="223346"/>
                  </a:cubicBezTo>
                  <a:cubicBezTo>
                    <a:pt x="2139357" y="232364"/>
                    <a:pt x="2127125" y="237430"/>
                    <a:pt x="2114371" y="237430"/>
                  </a:cubicBezTo>
                  <a:lnTo>
                    <a:pt x="48089" y="237430"/>
                  </a:lnTo>
                  <a:cubicBezTo>
                    <a:pt x="35335" y="237430"/>
                    <a:pt x="23103" y="232364"/>
                    <a:pt x="14085" y="223346"/>
                  </a:cubicBezTo>
                  <a:cubicBezTo>
                    <a:pt x="5066" y="214327"/>
                    <a:pt x="0" y="202096"/>
                    <a:pt x="0" y="189342"/>
                  </a:cubicBezTo>
                  <a:lnTo>
                    <a:pt x="0" y="48089"/>
                  </a:lnTo>
                  <a:cubicBezTo>
                    <a:pt x="0" y="35335"/>
                    <a:pt x="5066" y="23103"/>
                    <a:pt x="14085" y="14085"/>
                  </a:cubicBezTo>
                  <a:cubicBezTo>
                    <a:pt x="23103" y="5066"/>
                    <a:pt x="35335" y="0"/>
                    <a:pt x="48089" y="0"/>
                  </a:cubicBezTo>
                  <a:close/>
                </a:path>
              </a:pathLst>
            </a:custGeom>
            <a:solidFill>
              <a:srgbClr val="541990"/>
            </a:solidFill>
          </p:spPr>
        </p:sp>
        <p:sp>
          <p:nvSpPr>
            <p:cNvPr name="TextBox 42" id="42"/>
            <p:cNvSpPr txBox="true"/>
            <p:nvPr/>
          </p:nvSpPr>
          <p:spPr>
            <a:xfrm>
              <a:off x="0" y="-57150"/>
              <a:ext cx="2162460" cy="294580"/>
            </a:xfrm>
            <a:prstGeom prst="rect">
              <a:avLst/>
            </a:prstGeom>
          </p:spPr>
          <p:txBody>
            <a:bodyPr anchor="ctr" rtlCol="false" tIns="50800" lIns="50800" bIns="50800" rIns="50800"/>
            <a:lstStyle/>
            <a:p>
              <a:pPr algn="ctr">
                <a:lnSpc>
                  <a:spcPts val="3359"/>
                </a:lnSpc>
              </a:pPr>
            </a:p>
          </p:txBody>
        </p:sp>
      </p:grpSp>
      <p:sp>
        <p:nvSpPr>
          <p:cNvPr name="TextBox 43" id="43"/>
          <p:cNvSpPr txBox="true"/>
          <p:nvPr/>
        </p:nvSpPr>
        <p:spPr>
          <a:xfrm rot="0">
            <a:off x="1979339" y="8591860"/>
            <a:ext cx="10398435" cy="768731"/>
          </a:xfrm>
          <a:prstGeom prst="rect">
            <a:avLst/>
          </a:prstGeom>
        </p:spPr>
        <p:txBody>
          <a:bodyPr anchor="t" rtlCol="false" tIns="0" lIns="0" bIns="0" rIns="0">
            <a:spAutoFit/>
          </a:bodyPr>
          <a:lstStyle/>
          <a:p>
            <a:pPr algn="l">
              <a:lnSpc>
                <a:spcPts val="5992"/>
              </a:lnSpc>
            </a:pPr>
            <a:r>
              <a:rPr lang="en-US" sz="5600" spc="140" b="true">
                <a:solidFill>
                  <a:srgbClr val="FFFFFF"/>
                </a:solidFill>
                <a:latin typeface="Lora Bold"/>
                <a:ea typeface="Lora Bold"/>
                <a:cs typeface="Lora Bold"/>
                <a:sym typeface="Lora Bold"/>
              </a:rPr>
              <a:t>Magnesium</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541990"/>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4227025">
            <a:off x="14172016" y="5488970"/>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6572974">
            <a:off x="-7454254" y="2287877"/>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4821664">
            <a:off x="-7305038" y="5607299"/>
            <a:ext cx="11570238" cy="4428134"/>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541990"/>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1631543" y="4383615"/>
            <a:ext cx="7621892" cy="5511492"/>
            <a:chOff x="0" y="0"/>
            <a:chExt cx="2007412" cy="1451586"/>
          </a:xfrm>
        </p:grpSpPr>
        <p:sp>
          <p:nvSpPr>
            <p:cNvPr name="Freeform 15" id="15"/>
            <p:cNvSpPr/>
            <p:nvPr/>
          </p:nvSpPr>
          <p:spPr>
            <a:xfrm flipH="false" flipV="false" rot="0">
              <a:off x="0" y="0"/>
              <a:ext cx="2007412" cy="1451586"/>
            </a:xfrm>
            <a:custGeom>
              <a:avLst/>
              <a:gdLst/>
              <a:ahLst/>
              <a:cxnLst/>
              <a:rect r="r" b="b" t="t" l="l"/>
              <a:pathLst>
                <a:path h="1451586" w="2007412">
                  <a:moveTo>
                    <a:pt x="51803" y="0"/>
                  </a:moveTo>
                  <a:lnTo>
                    <a:pt x="1955609" y="0"/>
                  </a:lnTo>
                  <a:cubicBezTo>
                    <a:pt x="1969348" y="0"/>
                    <a:pt x="1982524" y="5458"/>
                    <a:pt x="1992239" y="15173"/>
                  </a:cubicBezTo>
                  <a:cubicBezTo>
                    <a:pt x="2001954" y="24888"/>
                    <a:pt x="2007412" y="38064"/>
                    <a:pt x="2007412" y="51803"/>
                  </a:cubicBezTo>
                  <a:lnTo>
                    <a:pt x="2007412" y="1399783"/>
                  </a:lnTo>
                  <a:cubicBezTo>
                    <a:pt x="2007412" y="1413522"/>
                    <a:pt x="2001954" y="1426699"/>
                    <a:pt x="1992239" y="1436414"/>
                  </a:cubicBezTo>
                  <a:cubicBezTo>
                    <a:pt x="1982524" y="1446129"/>
                    <a:pt x="1969348" y="1451586"/>
                    <a:pt x="1955609" y="1451586"/>
                  </a:cubicBezTo>
                  <a:lnTo>
                    <a:pt x="51803" y="1451586"/>
                  </a:lnTo>
                  <a:cubicBezTo>
                    <a:pt x="38064" y="1451586"/>
                    <a:pt x="24888" y="1446129"/>
                    <a:pt x="15173" y="1436414"/>
                  </a:cubicBezTo>
                  <a:cubicBezTo>
                    <a:pt x="5458" y="1426699"/>
                    <a:pt x="0" y="1413522"/>
                    <a:pt x="0" y="1399783"/>
                  </a:cubicBezTo>
                  <a:lnTo>
                    <a:pt x="0" y="51803"/>
                  </a:lnTo>
                  <a:cubicBezTo>
                    <a:pt x="0" y="38064"/>
                    <a:pt x="5458" y="24888"/>
                    <a:pt x="15173" y="15173"/>
                  </a:cubicBezTo>
                  <a:cubicBezTo>
                    <a:pt x="24888" y="5458"/>
                    <a:pt x="38064" y="0"/>
                    <a:pt x="51803" y="0"/>
                  </a:cubicBezTo>
                  <a:close/>
                </a:path>
              </a:pathLst>
            </a:custGeom>
            <a:solidFill>
              <a:srgbClr val="004AAD"/>
            </a:solidFill>
          </p:spPr>
        </p:sp>
        <p:sp>
          <p:nvSpPr>
            <p:cNvPr name="TextBox 16" id="16"/>
            <p:cNvSpPr txBox="true"/>
            <p:nvPr/>
          </p:nvSpPr>
          <p:spPr>
            <a:xfrm>
              <a:off x="0" y="-57150"/>
              <a:ext cx="2007412" cy="1508736"/>
            </a:xfrm>
            <a:prstGeom prst="rect">
              <a:avLst/>
            </a:prstGeom>
          </p:spPr>
          <p:txBody>
            <a:bodyPr anchor="ctr" rtlCol="false" tIns="50800" lIns="50800" bIns="50800" rIns="50800"/>
            <a:lstStyle/>
            <a:p>
              <a:pPr algn="ctr">
                <a:lnSpc>
                  <a:spcPts val="3359"/>
                </a:lnSpc>
              </a:pPr>
            </a:p>
          </p:txBody>
        </p:sp>
      </p:grpSp>
      <p:sp>
        <p:nvSpPr>
          <p:cNvPr name="TextBox 17" id="17"/>
          <p:cNvSpPr txBox="true"/>
          <p:nvPr/>
        </p:nvSpPr>
        <p:spPr>
          <a:xfrm rot="0">
            <a:off x="2353126" y="1634365"/>
            <a:ext cx="13581748" cy="848360"/>
          </a:xfrm>
          <a:prstGeom prst="rect">
            <a:avLst/>
          </a:prstGeom>
        </p:spPr>
        <p:txBody>
          <a:bodyPr anchor="t" rtlCol="false" tIns="0" lIns="0" bIns="0" rIns="0">
            <a:spAutoFit/>
          </a:bodyPr>
          <a:lstStyle/>
          <a:p>
            <a:pPr algn="ctr">
              <a:lnSpc>
                <a:spcPts val="6399"/>
              </a:lnSpc>
            </a:pPr>
            <a:r>
              <a:rPr lang="en-US" sz="6399" spc="-319">
                <a:solidFill>
                  <a:srgbClr val="A81B1B"/>
                </a:solidFill>
                <a:latin typeface="League Spartan"/>
                <a:ea typeface="League Spartan"/>
                <a:cs typeface="League Spartan"/>
                <a:sym typeface="League Spartan"/>
              </a:rPr>
              <a:t>MELATONIN</a:t>
            </a:r>
          </a:p>
        </p:txBody>
      </p:sp>
      <p:sp>
        <p:nvSpPr>
          <p:cNvPr name="TextBox 18" id="18"/>
          <p:cNvSpPr txBox="true"/>
          <p:nvPr/>
        </p:nvSpPr>
        <p:spPr>
          <a:xfrm rot="0">
            <a:off x="2077141" y="2671020"/>
            <a:ext cx="14133717" cy="1725930"/>
          </a:xfrm>
          <a:prstGeom prst="rect">
            <a:avLst/>
          </a:prstGeom>
        </p:spPr>
        <p:txBody>
          <a:bodyPr anchor="t" rtlCol="false" tIns="0" lIns="0" bIns="0" rIns="0">
            <a:spAutoFit/>
          </a:bodyPr>
          <a:lstStyle/>
          <a:p>
            <a:pPr algn="just">
              <a:lnSpc>
                <a:spcPts val="4620"/>
              </a:lnSpc>
            </a:pPr>
            <a:r>
              <a:rPr lang="en-US" b="true" sz="3300" spc="-82">
                <a:solidFill>
                  <a:srgbClr val="2B0901"/>
                </a:solidFill>
                <a:latin typeface="Glacial Indifference Bold"/>
                <a:ea typeface="Glacial Indifference Bold"/>
                <a:cs typeface="Glacial Indifference Bold"/>
                <a:sym typeface="Glacial Indifference Bold"/>
              </a:rPr>
              <a:t>Melatonin adalah hormon neurotropik dengan gugus antioksidan indolamina, yang disintesis oleh kelenjar pineal yang terletak di dalam otak dari senyawa asam amino triptofan.</a:t>
            </a:r>
          </a:p>
        </p:txBody>
      </p:sp>
      <p:sp>
        <p:nvSpPr>
          <p:cNvPr name="TextBox 19" id="19"/>
          <p:cNvSpPr txBox="true"/>
          <p:nvPr/>
        </p:nvSpPr>
        <p:spPr>
          <a:xfrm rot="0">
            <a:off x="2077141" y="5490337"/>
            <a:ext cx="7066859" cy="3264027"/>
          </a:xfrm>
          <a:prstGeom prst="rect">
            <a:avLst/>
          </a:prstGeom>
        </p:spPr>
        <p:txBody>
          <a:bodyPr anchor="t" rtlCol="false" tIns="0" lIns="0" bIns="0" rIns="0">
            <a:spAutoFit/>
          </a:bodyPr>
          <a:lstStyle/>
          <a:p>
            <a:pPr algn="l">
              <a:lnSpc>
                <a:spcPts val="2889"/>
              </a:lnSpc>
            </a:pPr>
            <a:r>
              <a:rPr lang="en-US" sz="2700" spc="67" b="true">
                <a:solidFill>
                  <a:srgbClr val="FFFFFF"/>
                </a:solidFill>
                <a:latin typeface="Lora Bold"/>
                <a:ea typeface="Lora Bold"/>
                <a:cs typeface="Lora Bold"/>
                <a:sym typeface="Lora Bold"/>
              </a:rPr>
              <a:t>1. Mengatur irama sikardian </a:t>
            </a:r>
          </a:p>
          <a:p>
            <a:pPr algn="l">
              <a:lnSpc>
                <a:spcPts val="2889"/>
              </a:lnSpc>
            </a:pPr>
            <a:r>
              <a:rPr lang="en-US" sz="2700" spc="67" b="true">
                <a:solidFill>
                  <a:srgbClr val="FFFFFF"/>
                </a:solidFill>
                <a:latin typeface="Lora Bold"/>
                <a:ea typeface="Lora Bold"/>
                <a:cs typeface="Lora Bold"/>
                <a:sym typeface="Lora Bold"/>
              </a:rPr>
              <a:t>   ( siklus tidur) </a:t>
            </a:r>
          </a:p>
          <a:p>
            <a:pPr algn="l">
              <a:lnSpc>
                <a:spcPts val="2889"/>
              </a:lnSpc>
            </a:pPr>
          </a:p>
          <a:p>
            <a:pPr algn="l">
              <a:lnSpc>
                <a:spcPts val="2889"/>
              </a:lnSpc>
            </a:pPr>
            <a:r>
              <a:rPr lang="en-US" sz="2700" spc="67" b="true">
                <a:solidFill>
                  <a:srgbClr val="FFFFFF"/>
                </a:solidFill>
                <a:latin typeface="Lora Bold"/>
                <a:ea typeface="Lora Bold"/>
                <a:cs typeface="Lora Bold"/>
                <a:sym typeface="Lora Bold"/>
              </a:rPr>
              <a:t>2. Mengurangi Stress</a:t>
            </a:r>
          </a:p>
          <a:p>
            <a:pPr algn="l">
              <a:lnSpc>
                <a:spcPts val="2889"/>
              </a:lnSpc>
            </a:pPr>
            <a:r>
              <a:rPr lang="en-US" sz="2700" spc="67" b="true">
                <a:solidFill>
                  <a:srgbClr val="FFFFFF"/>
                </a:solidFill>
                <a:latin typeface="Lora Bold"/>
                <a:ea typeface="Lora Bold"/>
                <a:cs typeface="Lora Bold"/>
                <a:sym typeface="Lora Bold"/>
              </a:rPr>
              <a:t>    Anti stress dan Antianxiolitik</a:t>
            </a:r>
          </a:p>
          <a:p>
            <a:pPr algn="l">
              <a:lnSpc>
                <a:spcPts val="2889"/>
              </a:lnSpc>
            </a:pPr>
          </a:p>
          <a:p>
            <a:pPr algn="l">
              <a:lnSpc>
                <a:spcPts val="2889"/>
              </a:lnSpc>
            </a:pPr>
            <a:r>
              <a:rPr lang="en-US" sz="2700" spc="67" b="true">
                <a:solidFill>
                  <a:srgbClr val="FFFFFF"/>
                </a:solidFill>
                <a:latin typeface="Lora Bold"/>
                <a:ea typeface="Lora Bold"/>
                <a:cs typeface="Lora Bold"/>
                <a:sym typeface="Lora Bold"/>
              </a:rPr>
              <a:t>3. Menekan Radang dan Kanker</a:t>
            </a:r>
          </a:p>
          <a:p>
            <a:pPr algn="l">
              <a:lnSpc>
                <a:spcPts val="2889"/>
              </a:lnSpc>
            </a:pPr>
          </a:p>
          <a:p>
            <a:pPr algn="l">
              <a:lnSpc>
                <a:spcPts val="2889"/>
              </a:lnSpc>
            </a:pPr>
            <a:r>
              <a:rPr lang="en-US" sz="2700" spc="67" b="true">
                <a:solidFill>
                  <a:srgbClr val="FFFFFF"/>
                </a:solidFill>
                <a:latin typeface="Lora Bold"/>
                <a:ea typeface="Lora Bold"/>
                <a:cs typeface="Lora Bold"/>
                <a:sym typeface="Lora Bold"/>
              </a:rPr>
              <a:t>4. Peningkatan aktivitas Sel Imun. </a:t>
            </a:r>
          </a:p>
        </p:txBody>
      </p:sp>
      <p:grpSp>
        <p:nvGrpSpPr>
          <p:cNvPr name="Group 20" id="20"/>
          <p:cNvGrpSpPr/>
          <p:nvPr/>
        </p:nvGrpSpPr>
        <p:grpSpPr>
          <a:xfrm rot="0">
            <a:off x="9637408" y="4347554"/>
            <a:ext cx="7621892" cy="5511492"/>
            <a:chOff x="0" y="0"/>
            <a:chExt cx="2007412" cy="1451586"/>
          </a:xfrm>
        </p:grpSpPr>
        <p:sp>
          <p:nvSpPr>
            <p:cNvPr name="Freeform 21" id="21"/>
            <p:cNvSpPr/>
            <p:nvPr/>
          </p:nvSpPr>
          <p:spPr>
            <a:xfrm flipH="false" flipV="false" rot="0">
              <a:off x="0" y="0"/>
              <a:ext cx="2007412" cy="1451586"/>
            </a:xfrm>
            <a:custGeom>
              <a:avLst/>
              <a:gdLst/>
              <a:ahLst/>
              <a:cxnLst/>
              <a:rect r="r" b="b" t="t" l="l"/>
              <a:pathLst>
                <a:path h="1451586" w="2007412">
                  <a:moveTo>
                    <a:pt x="51803" y="0"/>
                  </a:moveTo>
                  <a:lnTo>
                    <a:pt x="1955609" y="0"/>
                  </a:lnTo>
                  <a:cubicBezTo>
                    <a:pt x="1969348" y="0"/>
                    <a:pt x="1982524" y="5458"/>
                    <a:pt x="1992239" y="15173"/>
                  </a:cubicBezTo>
                  <a:cubicBezTo>
                    <a:pt x="2001954" y="24888"/>
                    <a:pt x="2007412" y="38064"/>
                    <a:pt x="2007412" y="51803"/>
                  </a:cubicBezTo>
                  <a:lnTo>
                    <a:pt x="2007412" y="1399783"/>
                  </a:lnTo>
                  <a:cubicBezTo>
                    <a:pt x="2007412" y="1413522"/>
                    <a:pt x="2001954" y="1426699"/>
                    <a:pt x="1992239" y="1436414"/>
                  </a:cubicBezTo>
                  <a:cubicBezTo>
                    <a:pt x="1982524" y="1446129"/>
                    <a:pt x="1969348" y="1451586"/>
                    <a:pt x="1955609" y="1451586"/>
                  </a:cubicBezTo>
                  <a:lnTo>
                    <a:pt x="51803" y="1451586"/>
                  </a:lnTo>
                  <a:cubicBezTo>
                    <a:pt x="38064" y="1451586"/>
                    <a:pt x="24888" y="1446129"/>
                    <a:pt x="15173" y="1436414"/>
                  </a:cubicBezTo>
                  <a:cubicBezTo>
                    <a:pt x="5458" y="1426699"/>
                    <a:pt x="0" y="1413522"/>
                    <a:pt x="0" y="1399783"/>
                  </a:cubicBezTo>
                  <a:lnTo>
                    <a:pt x="0" y="51803"/>
                  </a:lnTo>
                  <a:cubicBezTo>
                    <a:pt x="0" y="38064"/>
                    <a:pt x="5458" y="24888"/>
                    <a:pt x="15173" y="15173"/>
                  </a:cubicBezTo>
                  <a:cubicBezTo>
                    <a:pt x="24888" y="5458"/>
                    <a:pt x="38064" y="0"/>
                    <a:pt x="51803" y="0"/>
                  </a:cubicBezTo>
                  <a:close/>
                </a:path>
              </a:pathLst>
            </a:custGeom>
            <a:solidFill>
              <a:srgbClr val="004AAD"/>
            </a:solidFill>
          </p:spPr>
        </p:sp>
        <p:sp>
          <p:nvSpPr>
            <p:cNvPr name="TextBox 22" id="22"/>
            <p:cNvSpPr txBox="true"/>
            <p:nvPr/>
          </p:nvSpPr>
          <p:spPr>
            <a:xfrm>
              <a:off x="0" y="-57150"/>
              <a:ext cx="2007412" cy="1508736"/>
            </a:xfrm>
            <a:prstGeom prst="rect">
              <a:avLst/>
            </a:prstGeom>
          </p:spPr>
          <p:txBody>
            <a:bodyPr anchor="ctr" rtlCol="false" tIns="50800" lIns="50800" bIns="50800" rIns="50800"/>
            <a:lstStyle/>
            <a:p>
              <a:pPr algn="ctr">
                <a:lnSpc>
                  <a:spcPts val="3359"/>
                </a:lnSpc>
              </a:pPr>
            </a:p>
          </p:txBody>
        </p:sp>
      </p:grpSp>
      <p:sp>
        <p:nvSpPr>
          <p:cNvPr name="TextBox 23" id="23"/>
          <p:cNvSpPr txBox="true"/>
          <p:nvPr/>
        </p:nvSpPr>
        <p:spPr>
          <a:xfrm rot="0">
            <a:off x="10192441" y="5351852"/>
            <a:ext cx="7066859" cy="4094353"/>
          </a:xfrm>
          <a:prstGeom prst="rect">
            <a:avLst/>
          </a:prstGeom>
        </p:spPr>
        <p:txBody>
          <a:bodyPr anchor="t" rtlCol="false" tIns="0" lIns="0" bIns="0" rIns="0">
            <a:spAutoFit/>
          </a:bodyPr>
          <a:lstStyle/>
          <a:p>
            <a:pPr algn="l">
              <a:lnSpc>
                <a:spcPts val="2995"/>
              </a:lnSpc>
            </a:pPr>
            <a:r>
              <a:rPr lang="en-US" sz="2799" spc="69" b="true">
                <a:solidFill>
                  <a:srgbClr val="FFFFFF"/>
                </a:solidFill>
                <a:latin typeface="Lora Bold"/>
                <a:ea typeface="Lora Bold"/>
                <a:cs typeface="Lora Bold"/>
                <a:sym typeface="Lora Bold"/>
              </a:rPr>
              <a:t>1. Meningkatkan kualitas tidur.</a:t>
            </a:r>
          </a:p>
          <a:p>
            <a:pPr algn="l">
              <a:lnSpc>
                <a:spcPts val="2995"/>
              </a:lnSpc>
            </a:pPr>
          </a:p>
          <a:p>
            <a:pPr algn="l">
              <a:lnSpc>
                <a:spcPts val="2995"/>
              </a:lnSpc>
            </a:pPr>
            <a:r>
              <a:rPr lang="en-US" sz="2799" spc="69" b="true">
                <a:solidFill>
                  <a:srgbClr val="FFFFFF"/>
                </a:solidFill>
                <a:latin typeface="Lora Bold"/>
                <a:ea typeface="Lora Bold"/>
                <a:cs typeface="Lora Bold"/>
                <a:sym typeface="Lora Bold"/>
              </a:rPr>
              <a:t>2. Mengurangi jet lag</a:t>
            </a:r>
          </a:p>
          <a:p>
            <a:pPr algn="l">
              <a:lnSpc>
                <a:spcPts val="2995"/>
              </a:lnSpc>
            </a:pPr>
          </a:p>
          <a:p>
            <a:pPr algn="l">
              <a:lnSpc>
                <a:spcPts val="2995"/>
              </a:lnSpc>
            </a:pPr>
            <a:r>
              <a:rPr lang="en-US" sz="2799" spc="69" b="true">
                <a:solidFill>
                  <a:srgbClr val="FFFFFF"/>
                </a:solidFill>
                <a:latin typeface="Lora Bold"/>
                <a:ea typeface="Lora Bold"/>
                <a:cs typeface="Lora Bold"/>
                <a:sym typeface="Lora Bold"/>
              </a:rPr>
              <a:t>3. Untuk penyakit kronis seperti </a:t>
            </a:r>
          </a:p>
          <a:p>
            <a:pPr algn="l">
              <a:lnSpc>
                <a:spcPts val="2995"/>
              </a:lnSpc>
            </a:pPr>
            <a:r>
              <a:rPr lang="en-US" sz="2799" spc="69" b="true">
                <a:solidFill>
                  <a:srgbClr val="FFFFFF"/>
                </a:solidFill>
                <a:latin typeface="Lora Bold"/>
                <a:ea typeface="Lora Bold"/>
                <a:cs typeface="Lora Bold"/>
                <a:sym typeface="Lora Bold"/>
              </a:rPr>
              <a:t>    d</a:t>
            </a:r>
            <a:r>
              <a:rPr lang="en-US" sz="2799" spc="69" b="true">
                <a:solidFill>
                  <a:srgbClr val="FFFFFF"/>
                </a:solidFill>
                <a:latin typeface="Lora Bold"/>
                <a:ea typeface="Lora Bold"/>
                <a:cs typeface="Lora Bold"/>
                <a:sym typeface="Lora Bold"/>
              </a:rPr>
              <a:t>iabetes, hipertensi, dan penyakit </a:t>
            </a:r>
          </a:p>
          <a:p>
            <a:pPr algn="l">
              <a:lnSpc>
                <a:spcPts val="2995"/>
              </a:lnSpc>
            </a:pPr>
            <a:r>
              <a:rPr lang="en-US" sz="2799" spc="69" b="true">
                <a:solidFill>
                  <a:srgbClr val="FFFFFF"/>
                </a:solidFill>
                <a:latin typeface="Lora Bold"/>
                <a:ea typeface="Lora Bold"/>
                <a:cs typeface="Lora Bold"/>
                <a:sym typeface="Lora Bold"/>
              </a:rPr>
              <a:t>    jant</a:t>
            </a:r>
            <a:r>
              <a:rPr lang="en-US" sz="2799" spc="69" b="true">
                <a:solidFill>
                  <a:srgbClr val="FFFFFF"/>
                </a:solidFill>
                <a:latin typeface="Lora Bold"/>
                <a:ea typeface="Lora Bold"/>
                <a:cs typeface="Lora Bold"/>
                <a:sym typeface="Lora Bold"/>
              </a:rPr>
              <a:t>ung.</a:t>
            </a:r>
          </a:p>
          <a:p>
            <a:pPr algn="l">
              <a:lnSpc>
                <a:spcPts val="2995"/>
              </a:lnSpc>
            </a:pPr>
          </a:p>
          <a:p>
            <a:pPr algn="l">
              <a:lnSpc>
                <a:spcPts val="2995"/>
              </a:lnSpc>
            </a:pPr>
            <a:r>
              <a:rPr lang="en-US" sz="2799" spc="69" b="true">
                <a:solidFill>
                  <a:srgbClr val="FFFFFF"/>
                </a:solidFill>
                <a:latin typeface="Lora Bold"/>
                <a:ea typeface="Lora Bold"/>
                <a:cs typeface="Lora Bold"/>
                <a:sym typeface="Lora Bold"/>
              </a:rPr>
              <a:t>4. </a:t>
            </a:r>
            <a:r>
              <a:rPr lang="en-US" sz="2799" spc="69" b="true">
                <a:solidFill>
                  <a:srgbClr val="FFFFFF"/>
                </a:solidFill>
                <a:latin typeface="Lora Bold"/>
                <a:ea typeface="Lora Bold"/>
                <a:cs typeface="Lora Bold"/>
                <a:sym typeface="Lora Bold"/>
              </a:rPr>
              <a:t>Membantu mengurangi gejala </a:t>
            </a:r>
          </a:p>
          <a:p>
            <a:pPr algn="l">
              <a:lnSpc>
                <a:spcPts val="2995"/>
              </a:lnSpc>
            </a:pPr>
            <a:r>
              <a:rPr lang="en-US" sz="2799" spc="69" b="true">
                <a:solidFill>
                  <a:srgbClr val="FFFFFF"/>
                </a:solidFill>
                <a:latin typeface="Lora Bold"/>
                <a:ea typeface="Lora Bold"/>
                <a:cs typeface="Lora Bold"/>
                <a:sym typeface="Lora Bold"/>
              </a:rPr>
              <a:t>    m</a:t>
            </a:r>
            <a:r>
              <a:rPr lang="en-US" sz="2799" spc="69" b="true">
                <a:solidFill>
                  <a:srgbClr val="FFFFFF"/>
                </a:solidFill>
                <a:latin typeface="Lora Bold"/>
                <a:ea typeface="Lora Bold"/>
                <a:cs typeface="Lora Bold"/>
                <a:sym typeface="Lora Bold"/>
              </a:rPr>
              <a:t>enopause seperti hot flashes dan </a:t>
            </a:r>
          </a:p>
          <a:p>
            <a:pPr algn="l">
              <a:lnSpc>
                <a:spcPts val="2995"/>
              </a:lnSpc>
            </a:pPr>
            <a:r>
              <a:rPr lang="en-US" sz="2799" spc="69" b="true">
                <a:solidFill>
                  <a:srgbClr val="FFFFFF"/>
                </a:solidFill>
                <a:latin typeface="Lora Bold"/>
                <a:ea typeface="Lora Bold"/>
                <a:cs typeface="Lora Bold"/>
                <a:sym typeface="Lora Bold"/>
              </a:rPr>
              <a:t>    ins</a:t>
            </a:r>
            <a:r>
              <a:rPr lang="en-US" sz="2799" spc="69" b="true">
                <a:solidFill>
                  <a:srgbClr val="FFFFFF"/>
                </a:solidFill>
                <a:latin typeface="Lora Bold"/>
                <a:ea typeface="Lora Bold"/>
                <a:cs typeface="Lora Bold"/>
                <a:sym typeface="Lora Bold"/>
              </a:rPr>
              <a:t>omnia</a:t>
            </a:r>
          </a:p>
        </p:txBody>
      </p:sp>
      <p:sp>
        <p:nvSpPr>
          <p:cNvPr name="TextBox 24" id="24"/>
          <p:cNvSpPr txBox="true"/>
          <p:nvPr/>
        </p:nvSpPr>
        <p:spPr>
          <a:xfrm rot="0">
            <a:off x="2077141" y="4645438"/>
            <a:ext cx="6730695" cy="572405"/>
          </a:xfrm>
          <a:prstGeom prst="rect">
            <a:avLst/>
          </a:prstGeom>
        </p:spPr>
        <p:txBody>
          <a:bodyPr anchor="t" rtlCol="false" tIns="0" lIns="0" bIns="0" rIns="0">
            <a:spAutoFit/>
          </a:bodyPr>
          <a:lstStyle/>
          <a:p>
            <a:pPr algn="ctr">
              <a:lnSpc>
                <a:spcPts val="4307"/>
              </a:lnSpc>
            </a:pPr>
            <a:r>
              <a:rPr lang="en-US" b="true" sz="3589" spc="53">
                <a:solidFill>
                  <a:srgbClr val="FFFFFF"/>
                </a:solidFill>
                <a:latin typeface="Aleo Bold"/>
                <a:ea typeface="Aleo Bold"/>
                <a:cs typeface="Aleo Bold"/>
                <a:sym typeface="Aleo Bold"/>
              </a:rPr>
              <a:t>MANFAAT UTAMA</a:t>
            </a:r>
          </a:p>
        </p:txBody>
      </p:sp>
      <p:sp>
        <p:nvSpPr>
          <p:cNvPr name="TextBox 25" id="25"/>
          <p:cNvSpPr txBox="true"/>
          <p:nvPr/>
        </p:nvSpPr>
        <p:spPr>
          <a:xfrm rot="0">
            <a:off x="10083007" y="4571095"/>
            <a:ext cx="6730695" cy="572405"/>
          </a:xfrm>
          <a:prstGeom prst="rect">
            <a:avLst/>
          </a:prstGeom>
        </p:spPr>
        <p:txBody>
          <a:bodyPr anchor="t" rtlCol="false" tIns="0" lIns="0" bIns="0" rIns="0">
            <a:spAutoFit/>
          </a:bodyPr>
          <a:lstStyle/>
          <a:p>
            <a:pPr algn="ctr">
              <a:lnSpc>
                <a:spcPts val="4307"/>
              </a:lnSpc>
            </a:pPr>
            <a:r>
              <a:rPr lang="en-US" b="true" sz="3589" spc="53">
                <a:solidFill>
                  <a:srgbClr val="FFFFFF"/>
                </a:solidFill>
                <a:latin typeface="Aleo Bold"/>
                <a:ea typeface="Aleo Bold"/>
                <a:cs typeface="Aleo Bold"/>
                <a:sym typeface="Aleo Bold"/>
              </a:rPr>
              <a:t>MANFAAT LAIN</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4227025">
            <a:off x="14172016" y="5488970"/>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6572974">
            <a:off x="-7454254" y="2287877"/>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4821664">
            <a:off x="-7305038" y="5607299"/>
            <a:ext cx="11570238" cy="4428134"/>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1631543" y="4383615"/>
            <a:ext cx="15627757" cy="5511492"/>
            <a:chOff x="0" y="0"/>
            <a:chExt cx="4115952" cy="1451586"/>
          </a:xfrm>
        </p:grpSpPr>
        <p:sp>
          <p:nvSpPr>
            <p:cNvPr name="Freeform 15" id="15"/>
            <p:cNvSpPr/>
            <p:nvPr/>
          </p:nvSpPr>
          <p:spPr>
            <a:xfrm flipH="false" flipV="false" rot="0">
              <a:off x="0" y="0"/>
              <a:ext cx="4115952" cy="1451586"/>
            </a:xfrm>
            <a:custGeom>
              <a:avLst/>
              <a:gdLst/>
              <a:ahLst/>
              <a:cxnLst/>
              <a:rect r="r" b="b" t="t" l="l"/>
              <a:pathLst>
                <a:path h="1451586" w="4115952">
                  <a:moveTo>
                    <a:pt x="25265" y="0"/>
                  </a:moveTo>
                  <a:lnTo>
                    <a:pt x="4090687" y="0"/>
                  </a:lnTo>
                  <a:cubicBezTo>
                    <a:pt x="4104641" y="0"/>
                    <a:pt x="4115952" y="11312"/>
                    <a:pt x="4115952" y="25265"/>
                  </a:cubicBezTo>
                  <a:lnTo>
                    <a:pt x="4115952" y="1426321"/>
                  </a:lnTo>
                  <a:cubicBezTo>
                    <a:pt x="4115952" y="1440275"/>
                    <a:pt x="4104641" y="1451586"/>
                    <a:pt x="4090687" y="1451586"/>
                  </a:cubicBezTo>
                  <a:lnTo>
                    <a:pt x="25265" y="1451586"/>
                  </a:lnTo>
                  <a:cubicBezTo>
                    <a:pt x="11312" y="1451586"/>
                    <a:pt x="0" y="1440275"/>
                    <a:pt x="0" y="1426321"/>
                  </a:cubicBezTo>
                  <a:lnTo>
                    <a:pt x="0" y="25265"/>
                  </a:lnTo>
                  <a:cubicBezTo>
                    <a:pt x="0" y="11312"/>
                    <a:pt x="11312" y="0"/>
                    <a:pt x="25265" y="0"/>
                  </a:cubicBezTo>
                  <a:close/>
                </a:path>
              </a:pathLst>
            </a:custGeom>
            <a:solidFill>
              <a:srgbClr val="004AAD"/>
            </a:solidFill>
          </p:spPr>
        </p:sp>
        <p:sp>
          <p:nvSpPr>
            <p:cNvPr name="TextBox 16" id="16"/>
            <p:cNvSpPr txBox="true"/>
            <p:nvPr/>
          </p:nvSpPr>
          <p:spPr>
            <a:xfrm>
              <a:off x="0" y="-57150"/>
              <a:ext cx="4115952" cy="1508736"/>
            </a:xfrm>
            <a:prstGeom prst="rect">
              <a:avLst/>
            </a:prstGeom>
          </p:spPr>
          <p:txBody>
            <a:bodyPr anchor="ctr" rtlCol="false" tIns="50800" lIns="50800" bIns="50800" rIns="50800"/>
            <a:lstStyle/>
            <a:p>
              <a:pPr algn="ctr">
                <a:lnSpc>
                  <a:spcPts val="3359"/>
                </a:lnSpc>
              </a:pPr>
            </a:p>
            <a:p>
              <a:pPr algn="ctr">
                <a:lnSpc>
                  <a:spcPts val="3359"/>
                </a:lnSpc>
              </a:pPr>
            </a:p>
          </p:txBody>
        </p:sp>
      </p:grpSp>
      <p:sp>
        <p:nvSpPr>
          <p:cNvPr name="TextBox 17" id="17"/>
          <p:cNvSpPr txBox="true"/>
          <p:nvPr/>
        </p:nvSpPr>
        <p:spPr>
          <a:xfrm rot="0">
            <a:off x="2353126" y="1634365"/>
            <a:ext cx="13581748" cy="848360"/>
          </a:xfrm>
          <a:prstGeom prst="rect">
            <a:avLst/>
          </a:prstGeom>
        </p:spPr>
        <p:txBody>
          <a:bodyPr anchor="t" rtlCol="false" tIns="0" lIns="0" bIns="0" rIns="0">
            <a:spAutoFit/>
          </a:bodyPr>
          <a:lstStyle/>
          <a:p>
            <a:pPr algn="ctr">
              <a:lnSpc>
                <a:spcPts val="6399"/>
              </a:lnSpc>
            </a:pPr>
            <a:r>
              <a:rPr lang="en-US" sz="6399" spc="-319">
                <a:solidFill>
                  <a:srgbClr val="A81B1B"/>
                </a:solidFill>
                <a:latin typeface="League Spartan"/>
                <a:ea typeface="League Spartan"/>
                <a:cs typeface="League Spartan"/>
                <a:sym typeface="League Spartan"/>
              </a:rPr>
              <a:t>GAMA AMINO BUTIRIC ACID</a:t>
            </a:r>
          </a:p>
        </p:txBody>
      </p:sp>
      <p:sp>
        <p:nvSpPr>
          <p:cNvPr name="TextBox 18" id="18"/>
          <p:cNvSpPr txBox="true"/>
          <p:nvPr/>
        </p:nvSpPr>
        <p:spPr>
          <a:xfrm rot="0">
            <a:off x="2077141" y="2671020"/>
            <a:ext cx="14133717" cy="2306955"/>
          </a:xfrm>
          <a:prstGeom prst="rect">
            <a:avLst/>
          </a:prstGeom>
        </p:spPr>
        <p:txBody>
          <a:bodyPr anchor="t" rtlCol="false" tIns="0" lIns="0" bIns="0" rIns="0">
            <a:spAutoFit/>
          </a:bodyPr>
          <a:lstStyle/>
          <a:p>
            <a:pPr algn="just">
              <a:lnSpc>
                <a:spcPts val="4620"/>
              </a:lnSpc>
            </a:pPr>
            <a:r>
              <a:rPr lang="en-US" b="true" sz="3300" spc="-82">
                <a:solidFill>
                  <a:srgbClr val="2B0901"/>
                </a:solidFill>
                <a:latin typeface="Glacial Indifference Bold"/>
                <a:ea typeface="Glacial Indifference Bold"/>
                <a:cs typeface="Glacial Indifference Bold"/>
                <a:sym typeface="Glacial Indifference Bold"/>
              </a:rPr>
              <a:t>GABA (Gamma-Aminobutyric Acid) adalah suatu neurotransmitter inhibitor yang berperan penting dalam mengatur aktivitas neuron di otak, dan membuatnya lebih tenang.</a:t>
            </a:r>
          </a:p>
          <a:p>
            <a:pPr algn="just">
              <a:lnSpc>
                <a:spcPts val="4620"/>
              </a:lnSpc>
            </a:pPr>
          </a:p>
        </p:txBody>
      </p:sp>
      <p:sp>
        <p:nvSpPr>
          <p:cNvPr name="TextBox 19" id="19"/>
          <p:cNvSpPr txBox="true"/>
          <p:nvPr/>
        </p:nvSpPr>
        <p:spPr>
          <a:xfrm rot="0">
            <a:off x="2077141" y="4911300"/>
            <a:ext cx="14133717" cy="5212080"/>
          </a:xfrm>
          <a:prstGeom prst="rect">
            <a:avLst/>
          </a:prstGeom>
        </p:spPr>
        <p:txBody>
          <a:bodyPr anchor="t" rtlCol="false" tIns="0" lIns="0" bIns="0" rIns="0">
            <a:spAutoFit/>
          </a:bodyPr>
          <a:lstStyle/>
          <a:p>
            <a:pPr algn="l">
              <a:lnSpc>
                <a:spcPts val="4620"/>
              </a:lnSpc>
            </a:pPr>
          </a:p>
          <a:p>
            <a:pPr algn="l">
              <a:lnSpc>
                <a:spcPts val="4620"/>
              </a:lnSpc>
            </a:pPr>
            <a:r>
              <a:rPr lang="en-US" sz="3300" b="true">
                <a:solidFill>
                  <a:srgbClr val="FFFFFF"/>
                </a:solidFill>
                <a:latin typeface="Open Sans Bold"/>
                <a:ea typeface="Open Sans Bold"/>
                <a:cs typeface="Open Sans Bold"/>
                <a:sym typeface="Open Sans Bold"/>
              </a:rPr>
              <a:t>1. Membantu mengatur aktivitas neuron yang berlebihan.</a:t>
            </a:r>
          </a:p>
          <a:p>
            <a:pPr algn="l">
              <a:lnSpc>
                <a:spcPts val="4620"/>
              </a:lnSpc>
            </a:pPr>
            <a:r>
              <a:rPr lang="en-US" sz="3300" b="true">
                <a:solidFill>
                  <a:srgbClr val="FFFFFF"/>
                </a:solidFill>
                <a:latin typeface="Open Sans Bold"/>
                <a:ea typeface="Open Sans Bold"/>
                <a:cs typeface="Open Sans Bold"/>
                <a:sym typeface="Open Sans Bold"/>
              </a:rPr>
              <a:t>2. GABA dapat membantu mengurangi stres dan kecemasan </a:t>
            </a:r>
          </a:p>
          <a:p>
            <a:pPr algn="l">
              <a:lnSpc>
                <a:spcPts val="4620"/>
              </a:lnSpc>
            </a:pPr>
            <a:r>
              <a:rPr lang="en-US" sz="3300" b="true">
                <a:solidFill>
                  <a:srgbClr val="FFFFFF"/>
                </a:solidFill>
                <a:latin typeface="Open Sans Bold"/>
                <a:ea typeface="Open Sans Bold"/>
                <a:cs typeface="Open Sans Bold"/>
                <a:sym typeface="Open Sans Bold"/>
              </a:rPr>
              <a:t>    d</a:t>
            </a:r>
            <a:r>
              <a:rPr lang="en-US" sz="3300" b="true">
                <a:solidFill>
                  <a:srgbClr val="FFFFFF"/>
                </a:solidFill>
                <a:latin typeface="Open Sans Bold"/>
                <a:ea typeface="Open Sans Bold"/>
                <a:cs typeface="Open Sans Bold"/>
                <a:sym typeface="Open Sans Bold"/>
              </a:rPr>
              <a:t>engan </a:t>
            </a:r>
            <a:r>
              <a:rPr lang="en-US" sz="3300" b="true">
                <a:solidFill>
                  <a:srgbClr val="FFFFFF"/>
                </a:solidFill>
                <a:latin typeface="Open Sans Bold"/>
                <a:ea typeface="Open Sans Bold"/>
                <a:cs typeface="Open Sans Bold"/>
                <a:sym typeface="Open Sans Bold"/>
              </a:rPr>
              <a:t> m</a:t>
            </a:r>
            <a:r>
              <a:rPr lang="en-US" sz="3300" b="true">
                <a:solidFill>
                  <a:srgbClr val="FFFFFF"/>
                </a:solidFill>
                <a:latin typeface="Open Sans Bold"/>
                <a:ea typeface="Open Sans Bold"/>
                <a:cs typeface="Open Sans Bold"/>
                <a:sym typeface="Open Sans Bold"/>
              </a:rPr>
              <a:t>engurangi aktivitas neuron yang terkait dengan emosi </a:t>
            </a:r>
          </a:p>
          <a:p>
            <a:pPr algn="l">
              <a:lnSpc>
                <a:spcPts val="4620"/>
              </a:lnSpc>
            </a:pPr>
            <a:r>
              <a:rPr lang="en-US" sz="3300" b="true">
                <a:solidFill>
                  <a:srgbClr val="FFFFFF"/>
                </a:solidFill>
                <a:latin typeface="Open Sans Bold"/>
                <a:ea typeface="Open Sans Bold"/>
                <a:cs typeface="Open Sans Bold"/>
                <a:sym typeface="Open Sans Bold"/>
              </a:rPr>
              <a:t>    n</a:t>
            </a:r>
            <a:r>
              <a:rPr lang="en-US" sz="3300" b="true">
                <a:solidFill>
                  <a:srgbClr val="FFFFFF"/>
                </a:solidFill>
                <a:latin typeface="Open Sans Bold"/>
                <a:ea typeface="Open Sans Bold"/>
                <a:cs typeface="Open Sans Bold"/>
                <a:sym typeface="Open Sans Bold"/>
              </a:rPr>
              <a:t>egatif.</a:t>
            </a:r>
          </a:p>
          <a:p>
            <a:pPr algn="l">
              <a:lnSpc>
                <a:spcPts val="4620"/>
              </a:lnSpc>
            </a:pPr>
            <a:r>
              <a:rPr lang="en-US" sz="3300" b="true">
                <a:solidFill>
                  <a:srgbClr val="FFFFFF"/>
                </a:solidFill>
                <a:latin typeface="Open Sans Bold"/>
                <a:ea typeface="Open Sans Bold"/>
                <a:cs typeface="Open Sans Bold"/>
                <a:sym typeface="Open Sans Bold"/>
              </a:rPr>
              <a:t>3. GABA dapat membantu meningkatkan kualitas tidur dengan </a:t>
            </a:r>
          </a:p>
          <a:p>
            <a:pPr algn="l">
              <a:lnSpc>
                <a:spcPts val="4620"/>
              </a:lnSpc>
            </a:pPr>
            <a:r>
              <a:rPr lang="en-US" sz="3300" b="true">
                <a:solidFill>
                  <a:srgbClr val="FFFFFF"/>
                </a:solidFill>
                <a:latin typeface="Open Sans Bold"/>
                <a:ea typeface="Open Sans Bold"/>
                <a:cs typeface="Open Sans Bold"/>
                <a:sym typeface="Open Sans Bold"/>
              </a:rPr>
              <a:t>    m</a:t>
            </a:r>
            <a:r>
              <a:rPr lang="en-US" sz="3300" b="true">
                <a:solidFill>
                  <a:srgbClr val="FFFFFF"/>
                </a:solidFill>
                <a:latin typeface="Open Sans Bold"/>
                <a:ea typeface="Open Sans Bold"/>
                <a:cs typeface="Open Sans Bold"/>
                <a:sym typeface="Open Sans Bold"/>
              </a:rPr>
              <a:t>engurangi aktivitas neuron yang terkait dengan kesadaran.</a:t>
            </a:r>
          </a:p>
          <a:p>
            <a:pPr algn="l">
              <a:lnSpc>
                <a:spcPts val="4620"/>
              </a:lnSpc>
            </a:pPr>
            <a:r>
              <a:rPr lang="en-US" sz="3300" b="true">
                <a:solidFill>
                  <a:srgbClr val="FFFFFF"/>
                </a:solidFill>
                <a:latin typeface="Open Sans Bold"/>
                <a:ea typeface="Open Sans Bold"/>
                <a:cs typeface="Open Sans Bold"/>
                <a:sym typeface="Open Sans Bold"/>
              </a:rPr>
              <a:t>4. Mengurangi aktivitas neuron terkait dengan transmisi nyeri.</a:t>
            </a:r>
          </a:p>
          <a:p>
            <a:pPr algn="l">
              <a:lnSpc>
                <a:spcPts val="4620"/>
              </a:lnSpc>
            </a:pPr>
          </a:p>
        </p:txBody>
      </p:sp>
      <p:sp>
        <p:nvSpPr>
          <p:cNvPr name="TextBox 20" id="20"/>
          <p:cNvSpPr txBox="true"/>
          <p:nvPr/>
        </p:nvSpPr>
        <p:spPr>
          <a:xfrm rot="0">
            <a:off x="6522099" y="4312603"/>
            <a:ext cx="5243801" cy="1177290"/>
          </a:xfrm>
          <a:prstGeom prst="rect">
            <a:avLst/>
          </a:prstGeom>
        </p:spPr>
        <p:txBody>
          <a:bodyPr anchor="t" rtlCol="false" tIns="0" lIns="0" bIns="0" rIns="0">
            <a:spAutoFit/>
          </a:bodyPr>
          <a:lstStyle/>
          <a:p>
            <a:pPr algn="ctr">
              <a:lnSpc>
                <a:spcPts val="9660"/>
              </a:lnSpc>
            </a:pPr>
            <a:r>
              <a:rPr lang="en-US" b="true" sz="6900" u="sng">
                <a:solidFill>
                  <a:srgbClr val="FFFFFF"/>
                </a:solidFill>
                <a:latin typeface="Glacial Indifference Bold"/>
                <a:ea typeface="Glacial Indifference Bold"/>
                <a:cs typeface="Glacial Indifference Bold"/>
                <a:sym typeface="Glacial Indifference Bold"/>
              </a:rPr>
              <a:t>Fungsi GABA</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541990"/>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4227025">
            <a:off x="14172016" y="5488970"/>
            <a:ext cx="11570238" cy="4428134"/>
            <a:chOff x="0" y="0"/>
            <a:chExt cx="3047306" cy="1166258"/>
          </a:xfrm>
        </p:grpSpPr>
        <p:sp>
          <p:nvSpPr>
            <p:cNvPr name="Freeform 6" id="6"/>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7" id="7"/>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6572974">
            <a:off x="-7454254" y="2287877"/>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4821664">
            <a:off x="-7305038" y="5607299"/>
            <a:ext cx="11570238" cy="4428134"/>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541990"/>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1330122" y="5856918"/>
            <a:ext cx="15627757" cy="3692239"/>
            <a:chOff x="0" y="0"/>
            <a:chExt cx="4115952" cy="972442"/>
          </a:xfrm>
        </p:grpSpPr>
        <p:sp>
          <p:nvSpPr>
            <p:cNvPr name="Freeform 15" id="15"/>
            <p:cNvSpPr/>
            <p:nvPr/>
          </p:nvSpPr>
          <p:spPr>
            <a:xfrm flipH="false" flipV="false" rot="0">
              <a:off x="0" y="0"/>
              <a:ext cx="4115952" cy="972442"/>
            </a:xfrm>
            <a:custGeom>
              <a:avLst/>
              <a:gdLst/>
              <a:ahLst/>
              <a:cxnLst/>
              <a:rect r="r" b="b" t="t" l="l"/>
              <a:pathLst>
                <a:path h="972442" w="4115952">
                  <a:moveTo>
                    <a:pt x="25265" y="0"/>
                  </a:moveTo>
                  <a:lnTo>
                    <a:pt x="4090687" y="0"/>
                  </a:lnTo>
                  <a:cubicBezTo>
                    <a:pt x="4104641" y="0"/>
                    <a:pt x="4115952" y="11312"/>
                    <a:pt x="4115952" y="25265"/>
                  </a:cubicBezTo>
                  <a:lnTo>
                    <a:pt x="4115952" y="947176"/>
                  </a:lnTo>
                  <a:cubicBezTo>
                    <a:pt x="4115952" y="961130"/>
                    <a:pt x="4104641" y="972442"/>
                    <a:pt x="4090687" y="972442"/>
                  </a:cubicBezTo>
                  <a:lnTo>
                    <a:pt x="25265" y="972442"/>
                  </a:lnTo>
                  <a:cubicBezTo>
                    <a:pt x="11312" y="972442"/>
                    <a:pt x="0" y="961130"/>
                    <a:pt x="0" y="947176"/>
                  </a:cubicBezTo>
                  <a:lnTo>
                    <a:pt x="0" y="25265"/>
                  </a:lnTo>
                  <a:cubicBezTo>
                    <a:pt x="0" y="11312"/>
                    <a:pt x="11312" y="0"/>
                    <a:pt x="25265" y="0"/>
                  </a:cubicBezTo>
                  <a:close/>
                </a:path>
              </a:pathLst>
            </a:custGeom>
            <a:solidFill>
              <a:srgbClr val="004AAD"/>
            </a:solidFill>
          </p:spPr>
        </p:sp>
        <p:sp>
          <p:nvSpPr>
            <p:cNvPr name="TextBox 16" id="16"/>
            <p:cNvSpPr txBox="true"/>
            <p:nvPr/>
          </p:nvSpPr>
          <p:spPr>
            <a:xfrm>
              <a:off x="0" y="-57150"/>
              <a:ext cx="4115952" cy="1029592"/>
            </a:xfrm>
            <a:prstGeom prst="rect">
              <a:avLst/>
            </a:prstGeom>
          </p:spPr>
          <p:txBody>
            <a:bodyPr anchor="ctr" rtlCol="false" tIns="50800" lIns="50800" bIns="50800" rIns="50800"/>
            <a:lstStyle/>
            <a:p>
              <a:pPr algn="ctr">
                <a:lnSpc>
                  <a:spcPts val="3359"/>
                </a:lnSpc>
              </a:pPr>
            </a:p>
            <a:p>
              <a:pPr algn="ctr">
                <a:lnSpc>
                  <a:spcPts val="3359"/>
                </a:lnSpc>
              </a:pPr>
            </a:p>
          </p:txBody>
        </p:sp>
      </p:grpSp>
      <p:sp>
        <p:nvSpPr>
          <p:cNvPr name="TextBox 17" id="17"/>
          <p:cNvSpPr txBox="true"/>
          <p:nvPr/>
        </p:nvSpPr>
        <p:spPr>
          <a:xfrm rot="0">
            <a:off x="2353126" y="1634365"/>
            <a:ext cx="13581748" cy="848360"/>
          </a:xfrm>
          <a:prstGeom prst="rect">
            <a:avLst/>
          </a:prstGeom>
        </p:spPr>
        <p:txBody>
          <a:bodyPr anchor="t" rtlCol="false" tIns="0" lIns="0" bIns="0" rIns="0">
            <a:spAutoFit/>
          </a:bodyPr>
          <a:lstStyle/>
          <a:p>
            <a:pPr algn="ctr">
              <a:lnSpc>
                <a:spcPts val="6399"/>
              </a:lnSpc>
            </a:pPr>
            <a:r>
              <a:rPr lang="en-US" sz="6399" spc="-319">
                <a:solidFill>
                  <a:srgbClr val="A81B1B"/>
                </a:solidFill>
                <a:latin typeface="League Spartan"/>
                <a:ea typeface="League Spartan"/>
                <a:cs typeface="League Spartan"/>
                <a:sym typeface="League Spartan"/>
              </a:rPr>
              <a:t>5 HTP</a:t>
            </a:r>
          </a:p>
        </p:txBody>
      </p:sp>
      <p:sp>
        <p:nvSpPr>
          <p:cNvPr name="TextBox 18" id="18"/>
          <p:cNvSpPr txBox="true"/>
          <p:nvPr/>
        </p:nvSpPr>
        <p:spPr>
          <a:xfrm rot="0">
            <a:off x="2077141" y="2671020"/>
            <a:ext cx="14133717" cy="2306955"/>
          </a:xfrm>
          <a:prstGeom prst="rect">
            <a:avLst/>
          </a:prstGeom>
        </p:spPr>
        <p:txBody>
          <a:bodyPr anchor="t" rtlCol="false" tIns="0" lIns="0" bIns="0" rIns="0">
            <a:spAutoFit/>
          </a:bodyPr>
          <a:lstStyle/>
          <a:p>
            <a:pPr algn="just">
              <a:lnSpc>
                <a:spcPts val="4620"/>
              </a:lnSpc>
            </a:pPr>
            <a:r>
              <a:rPr lang="en-US" b="true" sz="3300" spc="-82">
                <a:solidFill>
                  <a:srgbClr val="2B0901"/>
                </a:solidFill>
                <a:latin typeface="Glacial Indifference Bold"/>
                <a:ea typeface="Glacial Indifference Bold"/>
                <a:cs typeface="Glacial Indifference Bold"/>
                <a:sym typeface="Glacial Indifference Bold"/>
              </a:rPr>
              <a:t>5-HTP adalah asam amino yang diproduksi oleh tubuh diyakini dapat membantu meningkatkan kadar serotonin dalam tubuh Anda. Senyawa ini dapat bermanfaat untuk beberapa kondisi, termasuk depresi, insomnia, migrain, dan banyak lagi.</a:t>
            </a:r>
          </a:p>
        </p:txBody>
      </p:sp>
      <p:sp>
        <p:nvSpPr>
          <p:cNvPr name="TextBox 19" id="19"/>
          <p:cNvSpPr txBox="true"/>
          <p:nvPr/>
        </p:nvSpPr>
        <p:spPr>
          <a:xfrm rot="0">
            <a:off x="3150220" y="6527017"/>
            <a:ext cx="11987560" cy="2228215"/>
          </a:xfrm>
          <a:prstGeom prst="rect">
            <a:avLst/>
          </a:prstGeom>
        </p:spPr>
        <p:txBody>
          <a:bodyPr anchor="t" rtlCol="false" tIns="0" lIns="0" bIns="0" rIns="0">
            <a:spAutoFit/>
          </a:bodyPr>
          <a:lstStyle/>
          <a:p>
            <a:pPr algn="ctr">
              <a:lnSpc>
                <a:spcPts val="8959"/>
              </a:lnSpc>
            </a:pPr>
            <a:r>
              <a:rPr lang="en-US" sz="6399" b="true">
                <a:solidFill>
                  <a:srgbClr val="FFFFFF"/>
                </a:solidFill>
                <a:latin typeface="Open Sans Bold"/>
                <a:ea typeface="Open Sans Bold"/>
                <a:cs typeface="Open Sans Bold"/>
                <a:sym typeface="Open Sans Bold"/>
              </a:rPr>
              <a:t>5 - HTP ( Hidroksi Triptopan) meningkatkan Serotonin. </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978335">
            <a:off x="14022800" y="2169548"/>
            <a:ext cx="11570238" cy="4428134"/>
            <a:chOff x="0" y="0"/>
            <a:chExt cx="3047306" cy="1166258"/>
          </a:xfrm>
        </p:grpSpPr>
        <p:sp>
          <p:nvSpPr>
            <p:cNvPr name="Freeform 3" id="3"/>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4" id="4"/>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31543" y="8254575"/>
            <a:ext cx="15627757" cy="2203208"/>
            <a:chOff x="0" y="0"/>
            <a:chExt cx="4115952" cy="580269"/>
          </a:xfrm>
        </p:grpSpPr>
        <p:sp>
          <p:nvSpPr>
            <p:cNvPr name="Freeform 6" id="6"/>
            <p:cNvSpPr/>
            <p:nvPr/>
          </p:nvSpPr>
          <p:spPr>
            <a:xfrm flipH="false" flipV="false" rot="0">
              <a:off x="0" y="0"/>
              <a:ext cx="4115952" cy="580269"/>
            </a:xfrm>
            <a:custGeom>
              <a:avLst/>
              <a:gdLst/>
              <a:ahLst/>
              <a:cxnLst/>
              <a:rect r="r" b="b" t="t" l="l"/>
              <a:pathLst>
                <a:path h="580269" w="4115952">
                  <a:moveTo>
                    <a:pt x="25265" y="0"/>
                  </a:moveTo>
                  <a:lnTo>
                    <a:pt x="4090687" y="0"/>
                  </a:lnTo>
                  <a:cubicBezTo>
                    <a:pt x="4104641" y="0"/>
                    <a:pt x="4115952" y="11312"/>
                    <a:pt x="4115952" y="25265"/>
                  </a:cubicBezTo>
                  <a:lnTo>
                    <a:pt x="4115952" y="555004"/>
                  </a:lnTo>
                  <a:cubicBezTo>
                    <a:pt x="4115952" y="568957"/>
                    <a:pt x="4104641" y="580269"/>
                    <a:pt x="4090687" y="580269"/>
                  </a:cubicBezTo>
                  <a:lnTo>
                    <a:pt x="25265" y="580269"/>
                  </a:lnTo>
                  <a:cubicBezTo>
                    <a:pt x="11312" y="580269"/>
                    <a:pt x="0" y="568957"/>
                    <a:pt x="0" y="555004"/>
                  </a:cubicBezTo>
                  <a:lnTo>
                    <a:pt x="0" y="25265"/>
                  </a:lnTo>
                  <a:cubicBezTo>
                    <a:pt x="0" y="11312"/>
                    <a:pt x="11312" y="0"/>
                    <a:pt x="25265" y="0"/>
                  </a:cubicBezTo>
                  <a:close/>
                </a:path>
              </a:pathLst>
            </a:custGeom>
            <a:solidFill>
              <a:srgbClr val="004AAD"/>
            </a:solidFill>
          </p:spPr>
        </p:sp>
        <p:sp>
          <p:nvSpPr>
            <p:cNvPr name="TextBox 7" id="7"/>
            <p:cNvSpPr txBox="true"/>
            <p:nvPr/>
          </p:nvSpPr>
          <p:spPr>
            <a:xfrm>
              <a:off x="0" y="-57150"/>
              <a:ext cx="4115952" cy="637419"/>
            </a:xfrm>
            <a:prstGeom prst="rect">
              <a:avLst/>
            </a:prstGeom>
          </p:spPr>
          <p:txBody>
            <a:bodyPr anchor="ctr" rtlCol="false" tIns="50800" lIns="50800" bIns="50800" rIns="50800"/>
            <a:lstStyle/>
            <a:p>
              <a:pPr algn="ctr">
                <a:lnSpc>
                  <a:spcPts val="3359"/>
                </a:lnSpc>
              </a:pPr>
            </a:p>
            <a:p>
              <a:pPr algn="ctr">
                <a:lnSpc>
                  <a:spcPts val="3359"/>
                </a:lnSpc>
              </a:pPr>
            </a:p>
          </p:txBody>
        </p:sp>
      </p:grpSp>
      <p:grpSp>
        <p:nvGrpSpPr>
          <p:cNvPr name="Group 8" id="8"/>
          <p:cNvGrpSpPr/>
          <p:nvPr/>
        </p:nvGrpSpPr>
        <p:grpSpPr>
          <a:xfrm rot="-4227025">
            <a:off x="14172016" y="5488970"/>
            <a:ext cx="11570238" cy="4428134"/>
            <a:chOff x="0" y="0"/>
            <a:chExt cx="3047306" cy="1166258"/>
          </a:xfrm>
        </p:grpSpPr>
        <p:sp>
          <p:nvSpPr>
            <p:cNvPr name="Freeform 9" id="9"/>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0" id="10"/>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6572974">
            <a:off x="-7454254" y="2287877"/>
            <a:ext cx="11570238" cy="4428134"/>
            <a:chOff x="0" y="0"/>
            <a:chExt cx="3047306" cy="1166258"/>
          </a:xfrm>
        </p:grpSpPr>
        <p:sp>
          <p:nvSpPr>
            <p:cNvPr name="Freeform 12" id="12"/>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1C2529"/>
            </a:solidFill>
          </p:spPr>
        </p:sp>
        <p:sp>
          <p:nvSpPr>
            <p:cNvPr name="TextBox 13" id="13"/>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4821664">
            <a:off x="-7305038" y="5607299"/>
            <a:ext cx="11570238" cy="4428134"/>
            <a:chOff x="0" y="0"/>
            <a:chExt cx="3047306" cy="1166258"/>
          </a:xfrm>
        </p:grpSpPr>
        <p:sp>
          <p:nvSpPr>
            <p:cNvPr name="Freeform 15" id="15"/>
            <p:cNvSpPr/>
            <p:nvPr/>
          </p:nvSpPr>
          <p:spPr>
            <a:xfrm flipH="false" flipV="false" rot="0">
              <a:off x="0" y="0"/>
              <a:ext cx="3047306" cy="1166258"/>
            </a:xfrm>
            <a:custGeom>
              <a:avLst/>
              <a:gdLst/>
              <a:ahLst/>
              <a:cxnLst/>
              <a:rect r="r" b="b" t="t" l="l"/>
              <a:pathLst>
                <a:path h="1166258" w="3047306">
                  <a:moveTo>
                    <a:pt x="0" y="0"/>
                  </a:moveTo>
                  <a:lnTo>
                    <a:pt x="3047306" y="0"/>
                  </a:lnTo>
                  <a:lnTo>
                    <a:pt x="3047306" y="1166258"/>
                  </a:lnTo>
                  <a:lnTo>
                    <a:pt x="0" y="1166258"/>
                  </a:lnTo>
                  <a:close/>
                </a:path>
              </a:pathLst>
            </a:custGeom>
            <a:solidFill>
              <a:srgbClr val="004AAD"/>
            </a:solidFill>
          </p:spPr>
        </p:sp>
        <p:sp>
          <p:nvSpPr>
            <p:cNvPr name="TextBox 16" id="16"/>
            <p:cNvSpPr txBox="true"/>
            <p:nvPr/>
          </p:nvSpPr>
          <p:spPr>
            <a:xfrm>
              <a:off x="0" y="-57150"/>
              <a:ext cx="3047306" cy="1223408"/>
            </a:xfrm>
            <a:prstGeom prst="rect">
              <a:avLst/>
            </a:prstGeom>
          </p:spPr>
          <p:txBody>
            <a:bodyPr anchor="ctr" rtlCol="false" tIns="50800" lIns="50800" bIns="50800" rIns="50800"/>
            <a:lstStyle/>
            <a:p>
              <a:pPr algn="ctr">
                <a:lnSpc>
                  <a:spcPts val="3359"/>
                </a:lnSpc>
              </a:pPr>
            </a:p>
          </p:txBody>
        </p:sp>
      </p:grpSp>
      <p:grpSp>
        <p:nvGrpSpPr>
          <p:cNvPr name="Group 17" id="17"/>
          <p:cNvGrpSpPr/>
          <p:nvPr/>
        </p:nvGrpSpPr>
        <p:grpSpPr>
          <a:xfrm rot="0">
            <a:off x="1631543" y="1747198"/>
            <a:ext cx="15627757" cy="1596568"/>
            <a:chOff x="0" y="0"/>
            <a:chExt cx="4115952" cy="420495"/>
          </a:xfrm>
        </p:grpSpPr>
        <p:sp>
          <p:nvSpPr>
            <p:cNvPr name="Freeform 18" id="18"/>
            <p:cNvSpPr/>
            <p:nvPr/>
          </p:nvSpPr>
          <p:spPr>
            <a:xfrm flipH="false" flipV="false" rot="0">
              <a:off x="0" y="0"/>
              <a:ext cx="4115952" cy="420495"/>
            </a:xfrm>
            <a:custGeom>
              <a:avLst/>
              <a:gdLst/>
              <a:ahLst/>
              <a:cxnLst/>
              <a:rect r="r" b="b" t="t" l="l"/>
              <a:pathLst>
                <a:path h="420495" w="4115952">
                  <a:moveTo>
                    <a:pt x="25265" y="0"/>
                  </a:moveTo>
                  <a:lnTo>
                    <a:pt x="4090687" y="0"/>
                  </a:lnTo>
                  <a:cubicBezTo>
                    <a:pt x="4104641" y="0"/>
                    <a:pt x="4115952" y="11312"/>
                    <a:pt x="4115952" y="25265"/>
                  </a:cubicBezTo>
                  <a:lnTo>
                    <a:pt x="4115952" y="395230"/>
                  </a:lnTo>
                  <a:cubicBezTo>
                    <a:pt x="4115952" y="401931"/>
                    <a:pt x="4113290" y="408357"/>
                    <a:pt x="4108552" y="413095"/>
                  </a:cubicBezTo>
                  <a:cubicBezTo>
                    <a:pt x="4103814" y="417833"/>
                    <a:pt x="4097388" y="420495"/>
                    <a:pt x="4090687" y="420495"/>
                  </a:cubicBezTo>
                  <a:lnTo>
                    <a:pt x="25265" y="420495"/>
                  </a:lnTo>
                  <a:cubicBezTo>
                    <a:pt x="11312" y="420495"/>
                    <a:pt x="0" y="409184"/>
                    <a:pt x="0" y="395230"/>
                  </a:cubicBezTo>
                  <a:lnTo>
                    <a:pt x="0" y="25265"/>
                  </a:lnTo>
                  <a:cubicBezTo>
                    <a:pt x="0" y="11312"/>
                    <a:pt x="11312" y="0"/>
                    <a:pt x="25265" y="0"/>
                  </a:cubicBezTo>
                  <a:close/>
                </a:path>
              </a:pathLst>
            </a:custGeom>
            <a:solidFill>
              <a:srgbClr val="004AAD"/>
            </a:solidFill>
          </p:spPr>
        </p:sp>
        <p:sp>
          <p:nvSpPr>
            <p:cNvPr name="TextBox 19" id="19"/>
            <p:cNvSpPr txBox="true"/>
            <p:nvPr/>
          </p:nvSpPr>
          <p:spPr>
            <a:xfrm>
              <a:off x="0" y="-57150"/>
              <a:ext cx="4115952" cy="477645"/>
            </a:xfrm>
            <a:prstGeom prst="rect">
              <a:avLst/>
            </a:prstGeom>
          </p:spPr>
          <p:txBody>
            <a:bodyPr anchor="ctr" rtlCol="false" tIns="50800" lIns="50800" bIns="50800" rIns="50800"/>
            <a:lstStyle/>
            <a:p>
              <a:pPr algn="ctr">
                <a:lnSpc>
                  <a:spcPts val="3359"/>
                </a:lnSpc>
              </a:pPr>
            </a:p>
            <a:p>
              <a:pPr algn="ctr">
                <a:lnSpc>
                  <a:spcPts val="3359"/>
                </a:lnSpc>
              </a:pPr>
            </a:p>
          </p:txBody>
        </p:sp>
      </p:grpSp>
      <p:sp>
        <p:nvSpPr>
          <p:cNvPr name="TextBox 20" id="20"/>
          <p:cNvSpPr txBox="true"/>
          <p:nvPr/>
        </p:nvSpPr>
        <p:spPr>
          <a:xfrm rot="0">
            <a:off x="2077141" y="666433"/>
            <a:ext cx="13581748" cy="848360"/>
          </a:xfrm>
          <a:prstGeom prst="rect">
            <a:avLst/>
          </a:prstGeom>
        </p:spPr>
        <p:txBody>
          <a:bodyPr anchor="t" rtlCol="false" tIns="0" lIns="0" bIns="0" rIns="0">
            <a:spAutoFit/>
          </a:bodyPr>
          <a:lstStyle/>
          <a:p>
            <a:pPr algn="ctr">
              <a:lnSpc>
                <a:spcPts val="6399"/>
              </a:lnSpc>
            </a:pPr>
            <a:r>
              <a:rPr lang="en-US" sz="6399" spc="-319">
                <a:solidFill>
                  <a:srgbClr val="A81B1B"/>
                </a:solidFill>
                <a:latin typeface="League Spartan"/>
                <a:ea typeface="League Spartan"/>
                <a:cs typeface="League Spartan"/>
                <a:sym typeface="League Spartan"/>
              </a:rPr>
              <a:t>MANFAAT 5 - HTP</a:t>
            </a:r>
          </a:p>
        </p:txBody>
      </p:sp>
      <p:grpSp>
        <p:nvGrpSpPr>
          <p:cNvPr name="Group 21" id="21"/>
          <p:cNvGrpSpPr/>
          <p:nvPr/>
        </p:nvGrpSpPr>
        <p:grpSpPr>
          <a:xfrm rot="0">
            <a:off x="1631543" y="3546932"/>
            <a:ext cx="15627757" cy="1393578"/>
            <a:chOff x="0" y="0"/>
            <a:chExt cx="4115952" cy="367033"/>
          </a:xfrm>
        </p:grpSpPr>
        <p:sp>
          <p:nvSpPr>
            <p:cNvPr name="Freeform 22" id="22"/>
            <p:cNvSpPr/>
            <p:nvPr/>
          </p:nvSpPr>
          <p:spPr>
            <a:xfrm flipH="false" flipV="false" rot="0">
              <a:off x="0" y="0"/>
              <a:ext cx="4115952" cy="367033"/>
            </a:xfrm>
            <a:custGeom>
              <a:avLst/>
              <a:gdLst/>
              <a:ahLst/>
              <a:cxnLst/>
              <a:rect r="r" b="b" t="t" l="l"/>
              <a:pathLst>
                <a:path h="367033" w="4115952">
                  <a:moveTo>
                    <a:pt x="25265" y="0"/>
                  </a:moveTo>
                  <a:lnTo>
                    <a:pt x="4090687" y="0"/>
                  </a:lnTo>
                  <a:cubicBezTo>
                    <a:pt x="4104641" y="0"/>
                    <a:pt x="4115952" y="11312"/>
                    <a:pt x="4115952" y="25265"/>
                  </a:cubicBezTo>
                  <a:lnTo>
                    <a:pt x="4115952" y="341768"/>
                  </a:lnTo>
                  <a:cubicBezTo>
                    <a:pt x="4115952" y="355721"/>
                    <a:pt x="4104641" y="367033"/>
                    <a:pt x="4090687" y="367033"/>
                  </a:cubicBezTo>
                  <a:lnTo>
                    <a:pt x="25265" y="367033"/>
                  </a:lnTo>
                  <a:cubicBezTo>
                    <a:pt x="11312" y="367033"/>
                    <a:pt x="0" y="355721"/>
                    <a:pt x="0" y="341768"/>
                  </a:cubicBezTo>
                  <a:lnTo>
                    <a:pt x="0" y="25265"/>
                  </a:lnTo>
                  <a:cubicBezTo>
                    <a:pt x="0" y="11312"/>
                    <a:pt x="11312" y="0"/>
                    <a:pt x="25265" y="0"/>
                  </a:cubicBezTo>
                  <a:close/>
                </a:path>
              </a:pathLst>
            </a:custGeom>
            <a:solidFill>
              <a:srgbClr val="004AAD"/>
            </a:solidFill>
          </p:spPr>
        </p:sp>
        <p:sp>
          <p:nvSpPr>
            <p:cNvPr name="TextBox 23" id="23"/>
            <p:cNvSpPr txBox="true"/>
            <p:nvPr/>
          </p:nvSpPr>
          <p:spPr>
            <a:xfrm>
              <a:off x="0" y="-57150"/>
              <a:ext cx="4115952" cy="424183"/>
            </a:xfrm>
            <a:prstGeom prst="rect">
              <a:avLst/>
            </a:prstGeom>
          </p:spPr>
          <p:txBody>
            <a:bodyPr anchor="ctr" rtlCol="false" tIns="50800" lIns="50800" bIns="50800" rIns="50800"/>
            <a:lstStyle/>
            <a:p>
              <a:pPr algn="ctr">
                <a:lnSpc>
                  <a:spcPts val="3359"/>
                </a:lnSpc>
              </a:pPr>
            </a:p>
            <a:p>
              <a:pPr algn="ctr">
                <a:lnSpc>
                  <a:spcPts val="3359"/>
                </a:lnSpc>
              </a:pPr>
            </a:p>
          </p:txBody>
        </p:sp>
      </p:grpSp>
      <p:sp>
        <p:nvSpPr>
          <p:cNvPr name="TextBox 24" id="24"/>
          <p:cNvSpPr txBox="true"/>
          <p:nvPr/>
        </p:nvSpPr>
        <p:spPr>
          <a:xfrm rot="0">
            <a:off x="2077141" y="2084177"/>
            <a:ext cx="14133717" cy="1180465"/>
          </a:xfrm>
          <a:prstGeom prst="rect">
            <a:avLst/>
          </a:prstGeom>
        </p:spPr>
        <p:txBody>
          <a:bodyPr anchor="t" rtlCol="false" tIns="0" lIns="0" bIns="0" rIns="0">
            <a:spAutoFit/>
          </a:bodyPr>
          <a:lstStyle/>
          <a:p>
            <a:pPr algn="l">
              <a:lnSpc>
                <a:spcPts val="4759"/>
              </a:lnSpc>
            </a:pPr>
            <a:r>
              <a:rPr lang="en-US" sz="3399" b="true">
                <a:solidFill>
                  <a:srgbClr val="FFFFFF"/>
                </a:solidFill>
                <a:latin typeface="Open Sans Bold"/>
                <a:ea typeface="Open Sans Bold"/>
                <a:cs typeface="Open Sans Bold"/>
                <a:sym typeface="Open Sans Bold"/>
              </a:rPr>
              <a:t>1. Membantu penurunan berat badan dengan meningkatkan </a:t>
            </a:r>
          </a:p>
          <a:p>
            <a:pPr algn="l">
              <a:lnSpc>
                <a:spcPts val="4759"/>
              </a:lnSpc>
            </a:pPr>
            <a:r>
              <a:rPr lang="en-US" sz="3399" b="true">
                <a:solidFill>
                  <a:srgbClr val="FFFFFF"/>
                </a:solidFill>
                <a:latin typeface="Open Sans Bold"/>
                <a:ea typeface="Open Sans Bold"/>
                <a:cs typeface="Open Sans Bold"/>
                <a:sym typeface="Open Sans Bold"/>
              </a:rPr>
              <a:t>    rasa kenyang.</a:t>
            </a:r>
          </a:p>
        </p:txBody>
      </p:sp>
      <p:grpSp>
        <p:nvGrpSpPr>
          <p:cNvPr name="Group 25" id="25"/>
          <p:cNvGrpSpPr/>
          <p:nvPr/>
        </p:nvGrpSpPr>
        <p:grpSpPr>
          <a:xfrm rot="0">
            <a:off x="1631543" y="5140535"/>
            <a:ext cx="15627757" cy="919886"/>
            <a:chOff x="0" y="0"/>
            <a:chExt cx="4115952" cy="242275"/>
          </a:xfrm>
        </p:grpSpPr>
        <p:sp>
          <p:nvSpPr>
            <p:cNvPr name="Freeform 26" id="26"/>
            <p:cNvSpPr/>
            <p:nvPr/>
          </p:nvSpPr>
          <p:spPr>
            <a:xfrm flipH="false" flipV="false" rot="0">
              <a:off x="0" y="0"/>
              <a:ext cx="4115952" cy="242275"/>
            </a:xfrm>
            <a:custGeom>
              <a:avLst/>
              <a:gdLst/>
              <a:ahLst/>
              <a:cxnLst/>
              <a:rect r="r" b="b" t="t" l="l"/>
              <a:pathLst>
                <a:path h="242275" w="4115952">
                  <a:moveTo>
                    <a:pt x="25265" y="0"/>
                  </a:moveTo>
                  <a:lnTo>
                    <a:pt x="4090687" y="0"/>
                  </a:lnTo>
                  <a:cubicBezTo>
                    <a:pt x="4104641" y="0"/>
                    <a:pt x="4115952" y="11312"/>
                    <a:pt x="4115952" y="25265"/>
                  </a:cubicBezTo>
                  <a:lnTo>
                    <a:pt x="4115952" y="217009"/>
                  </a:lnTo>
                  <a:cubicBezTo>
                    <a:pt x="4115952" y="230963"/>
                    <a:pt x="4104641" y="242275"/>
                    <a:pt x="4090687" y="242275"/>
                  </a:cubicBezTo>
                  <a:lnTo>
                    <a:pt x="25265" y="242275"/>
                  </a:lnTo>
                  <a:cubicBezTo>
                    <a:pt x="11312" y="242275"/>
                    <a:pt x="0" y="230963"/>
                    <a:pt x="0" y="217009"/>
                  </a:cubicBezTo>
                  <a:lnTo>
                    <a:pt x="0" y="25265"/>
                  </a:lnTo>
                  <a:cubicBezTo>
                    <a:pt x="0" y="11312"/>
                    <a:pt x="11312" y="0"/>
                    <a:pt x="25265" y="0"/>
                  </a:cubicBezTo>
                  <a:close/>
                </a:path>
              </a:pathLst>
            </a:custGeom>
            <a:solidFill>
              <a:srgbClr val="004AAD"/>
            </a:solidFill>
          </p:spPr>
        </p:sp>
        <p:sp>
          <p:nvSpPr>
            <p:cNvPr name="TextBox 27" id="27"/>
            <p:cNvSpPr txBox="true"/>
            <p:nvPr/>
          </p:nvSpPr>
          <p:spPr>
            <a:xfrm>
              <a:off x="0" y="-57150"/>
              <a:ext cx="4115952" cy="299425"/>
            </a:xfrm>
            <a:prstGeom prst="rect">
              <a:avLst/>
            </a:prstGeom>
          </p:spPr>
          <p:txBody>
            <a:bodyPr anchor="ctr" rtlCol="false" tIns="50800" lIns="50800" bIns="50800" rIns="50800"/>
            <a:lstStyle/>
            <a:p>
              <a:pPr algn="ctr">
                <a:lnSpc>
                  <a:spcPts val="3359"/>
                </a:lnSpc>
              </a:pPr>
            </a:p>
            <a:p>
              <a:pPr algn="ctr">
                <a:lnSpc>
                  <a:spcPts val="3359"/>
                </a:lnSpc>
              </a:pPr>
            </a:p>
          </p:txBody>
        </p:sp>
      </p:grpSp>
      <p:grpSp>
        <p:nvGrpSpPr>
          <p:cNvPr name="Group 28" id="28"/>
          <p:cNvGrpSpPr/>
          <p:nvPr/>
        </p:nvGrpSpPr>
        <p:grpSpPr>
          <a:xfrm rot="0">
            <a:off x="1631543" y="6241396"/>
            <a:ext cx="15627757" cy="1832204"/>
            <a:chOff x="0" y="0"/>
            <a:chExt cx="4115952" cy="482556"/>
          </a:xfrm>
        </p:grpSpPr>
        <p:sp>
          <p:nvSpPr>
            <p:cNvPr name="Freeform 29" id="29"/>
            <p:cNvSpPr/>
            <p:nvPr/>
          </p:nvSpPr>
          <p:spPr>
            <a:xfrm flipH="false" flipV="false" rot="0">
              <a:off x="0" y="0"/>
              <a:ext cx="4115952" cy="482556"/>
            </a:xfrm>
            <a:custGeom>
              <a:avLst/>
              <a:gdLst/>
              <a:ahLst/>
              <a:cxnLst/>
              <a:rect r="r" b="b" t="t" l="l"/>
              <a:pathLst>
                <a:path h="482556" w="4115952">
                  <a:moveTo>
                    <a:pt x="25265" y="0"/>
                  </a:moveTo>
                  <a:lnTo>
                    <a:pt x="4090687" y="0"/>
                  </a:lnTo>
                  <a:cubicBezTo>
                    <a:pt x="4104641" y="0"/>
                    <a:pt x="4115952" y="11312"/>
                    <a:pt x="4115952" y="25265"/>
                  </a:cubicBezTo>
                  <a:lnTo>
                    <a:pt x="4115952" y="457291"/>
                  </a:lnTo>
                  <a:cubicBezTo>
                    <a:pt x="4115952" y="463991"/>
                    <a:pt x="4113290" y="470418"/>
                    <a:pt x="4108552" y="475156"/>
                  </a:cubicBezTo>
                  <a:cubicBezTo>
                    <a:pt x="4103814" y="479894"/>
                    <a:pt x="4097388" y="482556"/>
                    <a:pt x="4090687" y="482556"/>
                  </a:cubicBezTo>
                  <a:lnTo>
                    <a:pt x="25265" y="482556"/>
                  </a:lnTo>
                  <a:cubicBezTo>
                    <a:pt x="11312" y="482556"/>
                    <a:pt x="0" y="471244"/>
                    <a:pt x="0" y="457291"/>
                  </a:cubicBezTo>
                  <a:lnTo>
                    <a:pt x="0" y="25265"/>
                  </a:lnTo>
                  <a:cubicBezTo>
                    <a:pt x="0" y="11312"/>
                    <a:pt x="11312" y="0"/>
                    <a:pt x="25265" y="0"/>
                  </a:cubicBezTo>
                  <a:close/>
                </a:path>
              </a:pathLst>
            </a:custGeom>
            <a:solidFill>
              <a:srgbClr val="004AAD"/>
            </a:solidFill>
          </p:spPr>
        </p:sp>
        <p:sp>
          <p:nvSpPr>
            <p:cNvPr name="TextBox 30" id="30"/>
            <p:cNvSpPr txBox="true"/>
            <p:nvPr/>
          </p:nvSpPr>
          <p:spPr>
            <a:xfrm>
              <a:off x="0" y="-57150"/>
              <a:ext cx="4115952" cy="539706"/>
            </a:xfrm>
            <a:prstGeom prst="rect">
              <a:avLst/>
            </a:prstGeom>
          </p:spPr>
          <p:txBody>
            <a:bodyPr anchor="ctr" rtlCol="false" tIns="50800" lIns="50800" bIns="50800" rIns="50800"/>
            <a:lstStyle/>
            <a:p>
              <a:pPr algn="ctr">
                <a:lnSpc>
                  <a:spcPts val="3359"/>
                </a:lnSpc>
              </a:pPr>
            </a:p>
            <a:p>
              <a:pPr algn="ctr">
                <a:lnSpc>
                  <a:spcPts val="3359"/>
                </a:lnSpc>
              </a:pPr>
            </a:p>
          </p:txBody>
        </p:sp>
      </p:grpSp>
      <p:sp>
        <p:nvSpPr>
          <p:cNvPr name="TextBox 31" id="31"/>
          <p:cNvSpPr txBox="true"/>
          <p:nvPr/>
        </p:nvSpPr>
        <p:spPr>
          <a:xfrm rot="0">
            <a:off x="2077141" y="5512010"/>
            <a:ext cx="14133717" cy="2380615"/>
          </a:xfrm>
          <a:prstGeom prst="rect">
            <a:avLst/>
          </a:prstGeom>
        </p:spPr>
        <p:txBody>
          <a:bodyPr anchor="t" rtlCol="false" tIns="0" lIns="0" bIns="0" rIns="0">
            <a:spAutoFit/>
          </a:bodyPr>
          <a:lstStyle/>
          <a:p>
            <a:pPr algn="l">
              <a:lnSpc>
                <a:spcPts val="4759"/>
              </a:lnSpc>
            </a:pPr>
          </a:p>
          <a:p>
            <a:pPr algn="l">
              <a:lnSpc>
                <a:spcPts val="4759"/>
              </a:lnSpc>
            </a:pPr>
            <a:r>
              <a:rPr lang="en-US" sz="3399" b="true">
                <a:solidFill>
                  <a:srgbClr val="FFFFFF"/>
                </a:solidFill>
                <a:latin typeface="Open Sans Bold"/>
                <a:ea typeface="Open Sans Bold"/>
                <a:cs typeface="Open Sans Bold"/>
                <a:sym typeface="Open Sans Bold"/>
              </a:rPr>
              <a:t>4. Me</a:t>
            </a:r>
            <a:r>
              <a:rPr lang="en-US" sz="3399" b="true">
                <a:solidFill>
                  <a:srgbClr val="FFFFFF"/>
                </a:solidFill>
                <a:latin typeface="Open Sans Bold"/>
                <a:ea typeface="Open Sans Bold"/>
                <a:cs typeface="Open Sans Bold"/>
                <a:sym typeface="Open Sans Bold"/>
              </a:rPr>
              <a:t>mperbaiki gejala fibromyalgia , suatu kondisi yang ditandai </a:t>
            </a:r>
          </a:p>
          <a:p>
            <a:pPr algn="l">
              <a:lnSpc>
                <a:spcPts val="4759"/>
              </a:lnSpc>
            </a:pPr>
            <a:r>
              <a:rPr lang="en-US" sz="3399" b="true">
                <a:solidFill>
                  <a:srgbClr val="FFFFFF"/>
                </a:solidFill>
                <a:latin typeface="Open Sans Bold"/>
                <a:ea typeface="Open Sans Bold"/>
                <a:cs typeface="Open Sans Bold"/>
                <a:sym typeface="Open Sans Bold"/>
              </a:rPr>
              <a:t>    d</a:t>
            </a:r>
            <a:r>
              <a:rPr lang="en-US" sz="3399" b="true">
                <a:solidFill>
                  <a:srgbClr val="FFFFFF"/>
                </a:solidFill>
                <a:latin typeface="Open Sans Bold"/>
                <a:ea typeface="Open Sans Bold"/>
                <a:cs typeface="Open Sans Bold"/>
                <a:sym typeface="Open Sans Bold"/>
              </a:rPr>
              <a:t>engan nyeri otot dan sendi, serta rasa lelah yang ekstrem dan </a:t>
            </a:r>
          </a:p>
          <a:p>
            <a:pPr algn="l">
              <a:lnSpc>
                <a:spcPts val="4759"/>
              </a:lnSpc>
            </a:pPr>
            <a:r>
              <a:rPr lang="en-US" sz="3399" b="true">
                <a:solidFill>
                  <a:srgbClr val="FFFFFF"/>
                </a:solidFill>
                <a:latin typeface="Open Sans Bold"/>
                <a:ea typeface="Open Sans Bold"/>
                <a:cs typeface="Open Sans Bold"/>
                <a:sym typeface="Open Sans Bold"/>
              </a:rPr>
              <a:t>    kab</a:t>
            </a:r>
            <a:r>
              <a:rPr lang="en-US" sz="3399" b="true">
                <a:solidFill>
                  <a:srgbClr val="FFFFFF"/>
                </a:solidFill>
                <a:latin typeface="Open Sans Bold"/>
                <a:ea typeface="Open Sans Bold"/>
                <a:cs typeface="Open Sans Bold"/>
                <a:sym typeface="Open Sans Bold"/>
              </a:rPr>
              <a:t>ut otak, yang juga dikenal sebagai “kabut fibro”.</a:t>
            </a:r>
          </a:p>
        </p:txBody>
      </p:sp>
      <p:sp>
        <p:nvSpPr>
          <p:cNvPr name="TextBox 32" id="32"/>
          <p:cNvSpPr txBox="true"/>
          <p:nvPr/>
        </p:nvSpPr>
        <p:spPr>
          <a:xfrm rot="0">
            <a:off x="2077141" y="3760045"/>
            <a:ext cx="14133717" cy="1180465"/>
          </a:xfrm>
          <a:prstGeom prst="rect">
            <a:avLst/>
          </a:prstGeom>
        </p:spPr>
        <p:txBody>
          <a:bodyPr anchor="t" rtlCol="false" tIns="0" lIns="0" bIns="0" rIns="0">
            <a:spAutoFit/>
          </a:bodyPr>
          <a:lstStyle/>
          <a:p>
            <a:pPr algn="l">
              <a:lnSpc>
                <a:spcPts val="4759"/>
              </a:lnSpc>
            </a:pPr>
            <a:r>
              <a:rPr lang="en-US" sz="3399" b="true">
                <a:solidFill>
                  <a:srgbClr val="FFFFFF"/>
                </a:solidFill>
                <a:latin typeface="Open Sans Bold"/>
                <a:ea typeface="Open Sans Bold"/>
                <a:cs typeface="Open Sans Bold"/>
                <a:sym typeface="Open Sans Bold"/>
              </a:rPr>
              <a:t>2. Menghambat asupan kalori dari karbohidrat sehingga kadar </a:t>
            </a:r>
          </a:p>
          <a:p>
            <a:pPr algn="l">
              <a:lnSpc>
                <a:spcPts val="4759"/>
              </a:lnSpc>
            </a:pPr>
            <a:r>
              <a:rPr lang="en-US" sz="3399" b="true">
                <a:solidFill>
                  <a:srgbClr val="FFFFFF"/>
                </a:solidFill>
                <a:latin typeface="Open Sans Bold"/>
                <a:ea typeface="Open Sans Bold"/>
                <a:cs typeface="Open Sans Bold"/>
                <a:sym typeface="Open Sans Bold"/>
              </a:rPr>
              <a:t>    Gula darah terkontrol. </a:t>
            </a:r>
          </a:p>
        </p:txBody>
      </p:sp>
      <p:sp>
        <p:nvSpPr>
          <p:cNvPr name="TextBox 33" id="33"/>
          <p:cNvSpPr txBox="true"/>
          <p:nvPr/>
        </p:nvSpPr>
        <p:spPr>
          <a:xfrm rot="0">
            <a:off x="2077141" y="5233140"/>
            <a:ext cx="14133717" cy="580390"/>
          </a:xfrm>
          <a:prstGeom prst="rect">
            <a:avLst/>
          </a:prstGeom>
        </p:spPr>
        <p:txBody>
          <a:bodyPr anchor="t" rtlCol="false" tIns="0" lIns="0" bIns="0" rIns="0">
            <a:spAutoFit/>
          </a:bodyPr>
          <a:lstStyle/>
          <a:p>
            <a:pPr algn="l">
              <a:lnSpc>
                <a:spcPts val="4759"/>
              </a:lnSpc>
            </a:pPr>
            <a:r>
              <a:rPr lang="en-US" sz="3399" b="true">
                <a:solidFill>
                  <a:srgbClr val="FFFFFF"/>
                </a:solidFill>
                <a:latin typeface="Open Sans Bold"/>
                <a:ea typeface="Open Sans Bold"/>
                <a:cs typeface="Open Sans Bold"/>
                <a:sym typeface="Open Sans Bold"/>
              </a:rPr>
              <a:t>3. Membantu mengatasi depresi dengan meningkatnya serotonin</a:t>
            </a:r>
          </a:p>
        </p:txBody>
      </p:sp>
      <p:sp>
        <p:nvSpPr>
          <p:cNvPr name="TextBox 34" id="34"/>
          <p:cNvSpPr txBox="true"/>
          <p:nvPr/>
        </p:nvSpPr>
        <p:spPr>
          <a:xfrm rot="0">
            <a:off x="2077141" y="8311725"/>
            <a:ext cx="14133717" cy="1780540"/>
          </a:xfrm>
          <a:prstGeom prst="rect">
            <a:avLst/>
          </a:prstGeom>
        </p:spPr>
        <p:txBody>
          <a:bodyPr anchor="t" rtlCol="false" tIns="0" lIns="0" bIns="0" rIns="0">
            <a:spAutoFit/>
          </a:bodyPr>
          <a:lstStyle/>
          <a:p>
            <a:pPr algn="l">
              <a:lnSpc>
                <a:spcPts val="4759"/>
              </a:lnSpc>
            </a:pPr>
            <a:r>
              <a:rPr lang="en-US" sz="3399" b="true">
                <a:solidFill>
                  <a:srgbClr val="FFFFFF"/>
                </a:solidFill>
                <a:latin typeface="Open Sans Bold"/>
                <a:ea typeface="Open Sans Bold"/>
                <a:cs typeface="Open Sans Bold"/>
                <a:sym typeface="Open Sans Bold"/>
              </a:rPr>
              <a:t>5. Membantu mengurangi frekuensi migrain dan meningkatkan </a:t>
            </a:r>
          </a:p>
          <a:p>
            <a:pPr algn="l">
              <a:lnSpc>
                <a:spcPts val="4759"/>
              </a:lnSpc>
            </a:pPr>
            <a:r>
              <a:rPr lang="en-US" sz="3399" b="true">
                <a:solidFill>
                  <a:srgbClr val="FFFFFF"/>
                </a:solidFill>
                <a:latin typeface="Open Sans Bold"/>
                <a:ea typeface="Open Sans Bold"/>
                <a:cs typeface="Open Sans Bold"/>
                <a:sym typeface="Open Sans Bold"/>
              </a:rPr>
              <a:t>    k</a:t>
            </a:r>
            <a:r>
              <a:rPr lang="en-US" sz="3399" b="true">
                <a:solidFill>
                  <a:srgbClr val="FFFFFF"/>
                </a:solidFill>
                <a:latin typeface="Open Sans Bold"/>
                <a:ea typeface="Open Sans Bold"/>
                <a:cs typeface="Open Sans Bold"/>
                <a:sym typeface="Open Sans Bold"/>
              </a:rPr>
              <a:t>ualitas tidur dengan meningkatkan produksi melatonin </a:t>
            </a:r>
          </a:p>
          <a:p>
            <a:pPr algn="l">
              <a:lnSpc>
                <a:spcPts val="4759"/>
              </a:lnSpc>
            </a:pPr>
            <a:r>
              <a:rPr lang="en-US" sz="3399" b="true">
                <a:solidFill>
                  <a:srgbClr val="FFFFFF"/>
                </a:solidFill>
                <a:latin typeface="Open Sans Bold"/>
                <a:ea typeface="Open Sans Bold"/>
                <a:cs typeface="Open Sans Bold"/>
                <a:sym typeface="Open Sans Bold"/>
              </a:rPr>
              <a:t>    </a:t>
            </a:r>
            <a:r>
              <a:rPr lang="en-US" sz="3399" b="true">
                <a:solidFill>
                  <a:srgbClr val="FFFFFF"/>
                </a:solidFill>
                <a:latin typeface="Open Sans Bold"/>
                <a:ea typeface="Open Sans Bold"/>
                <a:cs typeface="Open Sans Bold"/>
                <a:sym typeface="Open Sans Bold"/>
              </a:rPr>
              <a:t>dalam tubuh Anda..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DAGeZ_yF3FU</dc:identifier>
  <dcterms:modified xsi:type="dcterms:W3CDTF">2011-08-01T06:04:30Z</dcterms:modified>
  <cp:revision>1</cp:revision>
  <dc:title>2. Mela Patch 2025</dc:title>
</cp:coreProperties>
</file>