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753600" cy="7315200"/>
  <p:notesSz cx="6858000" cy="9144000"/>
  <p:embeddedFontLst>
    <p:embeddedFont>
      <p:font typeface="Arimo Bold" charset="1" panose="020B0704020202020204"/>
      <p:regular r:id="rId25"/>
    </p:embeddedFont>
    <p:embeddedFont>
      <p:font typeface="PT Sans Bold" charset="1" panose="020B0703020203020204"/>
      <p:regular r:id="rId26"/>
    </p:embeddedFont>
    <p:embeddedFont>
      <p:font typeface="PT Serif Bold" charset="1" panose="020A0703040505020204"/>
      <p:regular r:id="rId27"/>
    </p:embeddedFont>
    <p:embeddedFont>
      <p:font typeface="Trebuchet MS Bold Italics" charset="1" panose="020B0703020202090204"/>
      <p:regular r:id="rId28"/>
    </p:embeddedFont>
    <p:embeddedFont>
      <p:font typeface="Trebuchet MS Bold" charset="1" panose="020B0703020202020204"/>
      <p:regular r:id="rId29"/>
    </p:embeddedFont>
    <p:embeddedFont>
      <p:font typeface="Cooper BT Bold Italics" charset="1" panose="0208080405030B090404"/>
      <p:regular r:id="rId30"/>
    </p:embeddedFont>
    <p:embeddedFont>
      <p:font typeface="TT Ramillas Bold" charset="1" panose="020E0000080000020004"/>
      <p:regular r:id="rId34"/>
    </p:embeddedFont>
    <p:embeddedFont>
      <p:font typeface="Lucida Console Semi-Bold" charset="1" panose="020B0809040504020204"/>
      <p:regular r:id="rId35"/>
    </p:embeddedFont>
    <p:embeddedFont>
      <p:font typeface="TT Phobos Bold" charset="1" panose="02000803060000020004"/>
      <p:regular r:id="rId36"/>
    </p:embeddedFont>
    <p:embeddedFont>
      <p:font typeface="Arimo Bold Italics" charset="1" panose="020B0704020202090204"/>
      <p:regular r:id="rId37"/>
    </p:embeddedFont>
    <p:embeddedFont>
      <p:font typeface="Arial Bold" charset="1" panose="020B0802020202020204"/>
      <p:regular r:id="rId38"/>
    </p:embeddedFont>
    <p:embeddedFont>
      <p:font typeface="Open Sans Bold" charset="1" panose="020B0806030504020204"/>
      <p:regular r:id="rId39"/>
    </p:embeddedFont>
    <p:embeddedFont>
      <p:font typeface="Tomorrow Bold" charset="1" panose="00000000000000000000"/>
      <p:regular r:id="rId40"/>
    </p:embeddedFont>
    <p:embeddedFont>
      <p:font typeface="Trebuchet MS" charset="1" panose="020B0603020202020204"/>
      <p:regular r:id="rId41"/>
    </p:embeddedFont>
    <p:embeddedFont>
      <p:font typeface="PT Serif" charset="1" panose="020A0603040505020204"/>
      <p:regular r:id="rId45"/>
    </p:embeddedFont>
    <p:embeddedFont>
      <p:font typeface="Trend Slab Four" charset="1" panose="00000000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notesSlides/notesSlide2.xml" Type="http://schemas.openxmlformats.org/officeDocument/2006/relationships/notesSlide"/><Relationship Id="rId43" Target="notesSlides/notesSlide3.xml" Type="http://schemas.openxmlformats.org/officeDocument/2006/relationships/notesSlide"/><Relationship Id="rId44" Target="notesSlides/notesSlide4.xml" Type="http://schemas.openxmlformats.org/officeDocument/2006/relationships/notesSlide"/><Relationship Id="rId45" Target="fonts/font45.fntdata" Type="http://schemas.openxmlformats.org/officeDocument/2006/relationships/font"/><Relationship Id="rId46" Target="fonts/font46.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Antioksidan merupakan sebutan zat yang berfungsi melindungi tubuh dari serangan radikal bebas. Yg Termasuk ke dlm golongan Zat ini : Vitamin,, Polifenol,, karotin dan Mineral. Zat2 tsb besar peranannya dlm menekan penyakit dg cara menekan kerusakan sel yg tjd akibat proses oksidasi radikal bebas.</a:t>
            </a:r>
          </a:p>
          <a:p>
            <a:r>
              <a:rPr lang="en-US"/>
              <a:t>Radikal Bebas berasal dari molekul Oksigen yg secara kimia strukturnya berubah akibat dari Aktifitas lingkungan spt Radiasi,, Polusi,, Merokok,, dll.</a:t>
            </a:r>
          </a:p>
          <a:p>
            <a:r>
              <a:rPr lang="en-US"/>
              <a:t>Radikal Bebas yg beredar di dlm tubuh berusaha mencuri elektron yg ada pd molekul laen spt DNA dan sel yg akibatnya ,semakin bnyk Radikal Bebas beredar maka semakin banyak sel2 yg rusak shg akibatnya sel2 yg rusak tsb berpotensi menimbulkan kanker dan mempercepat proses penuaan.</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Asam Amino merupakan senyawa organik yang memiliki gugus fungsional Karboksil ( -COOH) dan Amina – NH2. Gugus Karboksil memberikan sifat asam dan Gugus Amina memberikan sifat Basa. Dalam larutan Asam Amino bersifat Amfoterik ; cenderung mjd asam pd larutan basa dan mjd basa pd larutan asam. Asam Amino terbagi mjd 2 yaitu 1. Asam Amino Non Esensial ( mampu diproduksi dan dihasilkan oleh tubuh : Alanin,,Aspargin,,Glutamin,,Asam Aspartat,,Sistein,,Asam Glutamat,,Glisin,,Prolin,,Serin,,Tirosin.)  2. Asam Amino Esensial ( Tdk mampu diproduksi oleh tubuh dan harus didatangkan dari asupan : Argini,,Isoleusin,,Histidin,,Leusin,,Metionin,,LisinFenilalanin,,Triptofan,,Treonin,,Valin.)  </a:t>
            </a:r>
          </a:p>
          <a:p>
            <a:r>
              <a:rPr lang="en-US"/>
              <a:t>MANFAAT ASAM AMINO : 1.Meningkatkan Massa Otot,,2. Menjaga Keseimbangan Enzim dan Hormon,, 3.Mencegah Kerontokan Rambut,, 4. Menjaga Kesehatan Jantung ,, 5. Menghambat Pertumbuhan sel2 Kanker.</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Asam Amino merupakan senyawa organik yang memiliki gugus fungsional Karboksil ( -COOH) dan Amina – NH2. Gugus Karboksil memberikan sifat asam dan Gugus Amina memberikan sifat Basa. Dalam larutan Asam Amino bersifat Amfoterik ; cenderung mjd asam pd larutan basa dan mjd basa pd larutan asam. Asam Amino terbagi mjd 2 yaitu 1. Asam Amino Non Esensial ( mampu diproduksi dan dihasilkan oleh tubuh : Alanin,,Aspargin,,Glutamin,,Asam Aspartat,,Sistein,,Asam Glutamat,,Glisin,,Prolin,,Serin,,Tirosin.)  2. Asam Amino Esensial ( Tdk mampu diproduksi oleh tubuh dan harus didatangkan dari asupan : Argini,,Isoleusin,,Histidin,,Leusin,,Metionin,,LisinFenilalanin,,Triptofan,,Treonin,,Valin.)  </a:t>
            </a:r>
          </a:p>
          <a:p>
            <a:r>
              <a:rPr lang="en-US"/>
              <a:t>MANFAAT ASAM AMINO : 1.Meningkatkan Massa Otot,,2. Menjaga Keseimbangan Enzim dan Hormon,, 3.Mencegah Kerontokan Rambut,, 4. Menjaga Kesehatan Jantung ,, 5. Menghambat Pertumbuhan sel2 Kanker.</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Flavonoid merupakan Zat Polifenol yg bnyk ditemukan dlm Buah2an,, Sayuran,,dan Rempah2 (Teh dan Jahe). Potensi sbg Antioksidan. Antioksidan Kuat Flavonoid : Cathecin,,,Quarcethin,, Xanthohumol.</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 Id="rId9" Target="../media/image1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jpeg" Type="http://schemas.openxmlformats.org/officeDocument/2006/relationships/image"/><Relationship Id="rId11" Target="../media/image23.jpeg" Type="http://schemas.openxmlformats.org/officeDocument/2006/relationships/image"/><Relationship Id="rId12" Target="../media/image24.jpeg" Type="http://schemas.openxmlformats.org/officeDocument/2006/relationships/image"/><Relationship Id="rId13" Target="../media/image25.jpeg" Type="http://schemas.openxmlformats.org/officeDocument/2006/relationships/image"/><Relationship Id="rId2" Target="../notesSlides/notesSlide4.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3.svg" Type="http://schemas.openxmlformats.org/officeDocument/2006/relationships/image"/><Relationship Id="rId9"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jpeg" Type="http://schemas.openxmlformats.org/officeDocument/2006/relationships/image"/><Relationship Id="rId12" Target="../media/image29.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 Id="rId9"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11" Target="../media/image32.jpeg" Type="http://schemas.openxmlformats.org/officeDocument/2006/relationships/image"/><Relationship Id="rId12" Target="../media/image33.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 Id="rId9" Target="../media/image3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 Id="rId9" Target="../media/image3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notesSlides/notesSlide1.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6.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 Id="rId9" Target="../media/image1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B528"/>
        </a:solidFill>
      </p:bgPr>
    </p:bg>
    <p:spTree>
      <p:nvGrpSpPr>
        <p:cNvPr id="1" name=""/>
        <p:cNvGrpSpPr/>
        <p:nvPr/>
      </p:nvGrpSpPr>
      <p:grpSpPr>
        <a:xfrm>
          <a:off x="0" y="0"/>
          <a:ext cx="0" cy="0"/>
          <a:chOff x="0" y="0"/>
          <a:chExt cx="0" cy="0"/>
        </a:xfrm>
      </p:grpSpPr>
      <p:sp>
        <p:nvSpPr>
          <p:cNvPr name="Freeform 2" id="2"/>
          <p:cNvSpPr/>
          <p:nvPr/>
        </p:nvSpPr>
        <p:spPr>
          <a:xfrm flipH="false" flipV="false" rot="0">
            <a:off x="1270" y="7022592"/>
            <a:ext cx="9751061" cy="292608"/>
          </a:xfrm>
          <a:custGeom>
            <a:avLst/>
            <a:gdLst/>
            <a:ahLst/>
            <a:cxnLst/>
            <a:rect r="r" b="b" t="t" l="l"/>
            <a:pathLst>
              <a:path h="292608" w="9751061">
                <a:moveTo>
                  <a:pt x="0" y="0"/>
                </a:moveTo>
                <a:lnTo>
                  <a:pt x="9751062" y="0"/>
                </a:lnTo>
                <a:lnTo>
                  <a:pt x="9751062" y="292608"/>
                </a:lnTo>
                <a:lnTo>
                  <a:pt x="0" y="292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71" y="7022257"/>
            <a:ext cx="9751060" cy="49106"/>
            <a:chOff x="0" y="0"/>
            <a:chExt cx="13001414" cy="65475"/>
          </a:xfrm>
        </p:grpSpPr>
        <p:sp>
          <p:nvSpPr>
            <p:cNvPr name="Freeform 4" id="4"/>
            <p:cNvSpPr/>
            <p:nvPr/>
          </p:nvSpPr>
          <p:spPr>
            <a:xfrm flipH="false" flipV="false" rot="0">
              <a:off x="0" y="0"/>
              <a:ext cx="13001371" cy="65532"/>
            </a:xfrm>
            <a:custGeom>
              <a:avLst/>
              <a:gdLst/>
              <a:ahLst/>
              <a:cxnLst/>
              <a:rect r="r" b="b" t="t" l="l"/>
              <a:pathLst>
                <a:path h="65532" w="13001371">
                  <a:moveTo>
                    <a:pt x="0" y="0"/>
                  </a:moveTo>
                  <a:lnTo>
                    <a:pt x="13001371" y="0"/>
                  </a:lnTo>
                  <a:lnTo>
                    <a:pt x="13001371" y="65532"/>
                  </a:lnTo>
                  <a:lnTo>
                    <a:pt x="0" y="65532"/>
                  </a:lnTo>
                  <a:close/>
                </a:path>
              </a:pathLst>
            </a:custGeom>
            <a:solidFill>
              <a:srgbClr val="FFFFFF"/>
            </a:solidFill>
          </p:spPr>
        </p:sp>
      </p:grpSp>
      <p:sp>
        <p:nvSpPr>
          <p:cNvPr name="Freeform 5" id="5" descr="Sun rising over grassy hills"/>
          <p:cNvSpPr/>
          <p:nvPr/>
        </p:nvSpPr>
        <p:spPr>
          <a:xfrm flipH="false" flipV="false" rot="0">
            <a:off x="2540" y="0"/>
            <a:ext cx="9751060" cy="7315200"/>
          </a:xfrm>
          <a:custGeom>
            <a:avLst/>
            <a:gdLst/>
            <a:ahLst/>
            <a:cxnLst/>
            <a:rect r="r" b="b" t="t" l="l"/>
            <a:pathLst>
              <a:path h="7315200" w="9751060">
                <a:moveTo>
                  <a:pt x="0" y="0"/>
                </a:moveTo>
                <a:lnTo>
                  <a:pt x="9751060" y="0"/>
                </a:lnTo>
                <a:lnTo>
                  <a:pt x="9751060" y="7315200"/>
                </a:lnTo>
                <a:lnTo>
                  <a:pt x="0" y="7315200"/>
                </a:lnTo>
                <a:lnTo>
                  <a:pt x="0" y="0"/>
                </a:lnTo>
                <a:close/>
              </a:path>
            </a:pathLst>
          </a:custGeom>
          <a:blipFill>
            <a:blip r:embed="rId4"/>
            <a:stretch>
              <a:fillRect l="-21452" t="0" r="-69073" b="0"/>
            </a:stretch>
          </a:blipFill>
        </p:spPr>
      </p:sp>
      <p:grpSp>
        <p:nvGrpSpPr>
          <p:cNvPr name="Group 6" id="6"/>
          <p:cNvGrpSpPr/>
          <p:nvPr/>
        </p:nvGrpSpPr>
        <p:grpSpPr>
          <a:xfrm rot="0">
            <a:off x="1" y="5073015"/>
            <a:ext cx="9751060" cy="47625"/>
            <a:chOff x="0" y="0"/>
            <a:chExt cx="13001414" cy="63500"/>
          </a:xfrm>
        </p:grpSpPr>
        <p:sp>
          <p:nvSpPr>
            <p:cNvPr name="Freeform 7" id="7"/>
            <p:cNvSpPr/>
            <p:nvPr/>
          </p:nvSpPr>
          <p:spPr>
            <a:xfrm flipH="false" flipV="false" rot="0">
              <a:off x="0" y="0"/>
              <a:ext cx="13001371" cy="63475"/>
            </a:xfrm>
            <a:custGeom>
              <a:avLst/>
              <a:gdLst/>
              <a:ahLst/>
              <a:cxnLst/>
              <a:rect r="r" b="b" t="t" l="l"/>
              <a:pathLst>
                <a:path h="63475" w="13001371">
                  <a:moveTo>
                    <a:pt x="0" y="0"/>
                  </a:moveTo>
                  <a:lnTo>
                    <a:pt x="13001371" y="0"/>
                  </a:lnTo>
                  <a:lnTo>
                    <a:pt x="13001371" y="63475"/>
                  </a:lnTo>
                  <a:lnTo>
                    <a:pt x="0" y="63475"/>
                  </a:lnTo>
                  <a:close/>
                </a:path>
              </a:pathLst>
            </a:custGeom>
            <a:solidFill>
              <a:srgbClr val="FFFFFF"/>
            </a:solidFill>
          </p:spPr>
        </p:sp>
      </p:grpSp>
      <p:sp>
        <p:nvSpPr>
          <p:cNvPr name="Freeform 8" id="8"/>
          <p:cNvSpPr/>
          <p:nvPr/>
        </p:nvSpPr>
        <p:spPr>
          <a:xfrm flipH="false" flipV="false" rot="336733">
            <a:off x="5370875" y="690627"/>
            <a:ext cx="2262361" cy="3480555"/>
          </a:xfrm>
          <a:custGeom>
            <a:avLst/>
            <a:gdLst/>
            <a:ahLst/>
            <a:cxnLst/>
            <a:rect r="r" b="b" t="t" l="l"/>
            <a:pathLst>
              <a:path h="3480555" w="2262361">
                <a:moveTo>
                  <a:pt x="0" y="0"/>
                </a:moveTo>
                <a:lnTo>
                  <a:pt x="2262361" y="0"/>
                </a:lnTo>
                <a:lnTo>
                  <a:pt x="2262361" y="3480555"/>
                </a:lnTo>
                <a:lnTo>
                  <a:pt x="0" y="3480555"/>
                </a:lnTo>
                <a:lnTo>
                  <a:pt x="0" y="0"/>
                </a:lnTo>
                <a:close/>
              </a:path>
            </a:pathLst>
          </a:custGeom>
          <a:blipFill>
            <a:blip r:embed="rId5"/>
            <a:stretch>
              <a:fillRect l="0" t="-6" r="0" b="-6"/>
            </a:stretch>
          </a:blipFill>
        </p:spPr>
      </p:sp>
      <p:sp>
        <p:nvSpPr>
          <p:cNvPr name="Freeform 9" id="9"/>
          <p:cNvSpPr/>
          <p:nvPr/>
        </p:nvSpPr>
        <p:spPr>
          <a:xfrm flipH="false" flipV="false" rot="-348456">
            <a:off x="2206051" y="695069"/>
            <a:ext cx="2287968" cy="3519950"/>
          </a:xfrm>
          <a:custGeom>
            <a:avLst/>
            <a:gdLst/>
            <a:ahLst/>
            <a:cxnLst/>
            <a:rect r="r" b="b" t="t" l="l"/>
            <a:pathLst>
              <a:path h="3519950" w="2287968">
                <a:moveTo>
                  <a:pt x="0" y="0"/>
                </a:moveTo>
                <a:lnTo>
                  <a:pt x="2287968" y="0"/>
                </a:lnTo>
                <a:lnTo>
                  <a:pt x="2287968" y="3519950"/>
                </a:lnTo>
                <a:lnTo>
                  <a:pt x="0" y="3519950"/>
                </a:lnTo>
                <a:lnTo>
                  <a:pt x="0" y="0"/>
                </a:lnTo>
                <a:close/>
              </a:path>
            </a:pathLst>
          </a:custGeom>
          <a:blipFill>
            <a:blip r:embed="rId5"/>
            <a:stretch>
              <a:fillRect l="0" t="-6" r="0" b="-6"/>
            </a:stretch>
          </a:blipFill>
        </p:spPr>
      </p:sp>
      <p:sp>
        <p:nvSpPr>
          <p:cNvPr name="TextBox 10" id="10"/>
          <p:cNvSpPr txBox="true"/>
          <p:nvPr/>
        </p:nvSpPr>
        <p:spPr>
          <a:xfrm rot="0">
            <a:off x="2516443" y="5422308"/>
            <a:ext cx="4718174" cy="1689231"/>
          </a:xfrm>
          <a:prstGeom prst="rect">
            <a:avLst/>
          </a:prstGeom>
        </p:spPr>
        <p:txBody>
          <a:bodyPr anchor="t" rtlCol="false" tIns="0" lIns="0" bIns="0" rIns="0">
            <a:spAutoFit/>
          </a:bodyPr>
          <a:lstStyle/>
          <a:p>
            <a:pPr algn="ctr">
              <a:lnSpc>
                <a:spcPts val="6647"/>
              </a:lnSpc>
            </a:pPr>
            <a:r>
              <a:rPr lang="en-US" sz="5539" b="true">
                <a:solidFill>
                  <a:srgbClr val="404040"/>
                </a:solidFill>
                <a:latin typeface="Arimo Bold"/>
                <a:ea typeface="Arimo Bold"/>
                <a:cs typeface="Arimo Bold"/>
                <a:sym typeface="Arimo Bold"/>
              </a:rPr>
              <a:t>Vherin BLACK TEA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650240" y="350520"/>
            <a:ext cx="7245774" cy="752475"/>
          </a:xfrm>
          <a:prstGeom prst="rect">
            <a:avLst/>
          </a:prstGeom>
        </p:spPr>
        <p:txBody>
          <a:bodyPr anchor="t" rtlCol="false" tIns="0" lIns="0" bIns="0" rIns="0">
            <a:spAutoFit/>
          </a:bodyPr>
          <a:lstStyle/>
          <a:p>
            <a:pPr algn="l" marL="631455" indent="-315728" lvl="1">
              <a:lnSpc>
                <a:spcPts val="5888"/>
              </a:lnSpc>
              <a:buFont typeface="Arial"/>
              <a:buChar char="•"/>
            </a:pPr>
            <a:r>
              <a:rPr lang="en-US" b="true" sz="4906">
                <a:solidFill>
                  <a:srgbClr val="0000FF"/>
                </a:solidFill>
                <a:latin typeface="Trebuchet MS Bold"/>
                <a:ea typeface="Trebuchet MS Bold"/>
                <a:cs typeface="Trebuchet MS Bold"/>
                <a:sym typeface="Trebuchet MS Bold"/>
              </a:rPr>
              <a:t>ANTI OKSIDAN :</a:t>
            </a:r>
          </a:p>
        </p:txBody>
      </p:sp>
      <p:sp>
        <p:nvSpPr>
          <p:cNvPr name="TextBox 9" id="9"/>
          <p:cNvSpPr txBox="true"/>
          <p:nvPr/>
        </p:nvSpPr>
        <p:spPr>
          <a:xfrm rot="0">
            <a:off x="741680" y="1183640"/>
            <a:ext cx="8107680" cy="2148841"/>
          </a:xfrm>
          <a:prstGeom prst="rect">
            <a:avLst/>
          </a:prstGeom>
        </p:spPr>
        <p:txBody>
          <a:bodyPr anchor="t" rtlCol="false" tIns="0" lIns="0" bIns="0" rIns="0">
            <a:spAutoFit/>
          </a:bodyPr>
          <a:lstStyle/>
          <a:p>
            <a:pPr algn="l" marL="488041" indent="-244021" lvl="1">
              <a:lnSpc>
                <a:spcPts val="4095"/>
              </a:lnSpc>
              <a:buFont typeface="Arial"/>
              <a:buChar char="•"/>
            </a:pPr>
            <a:r>
              <a:rPr lang="en-US" sz="3413">
                <a:solidFill>
                  <a:srgbClr val="0000FF"/>
                </a:solidFill>
                <a:latin typeface="Trebuchet MS"/>
                <a:ea typeface="Trebuchet MS"/>
                <a:cs typeface="Trebuchet MS"/>
                <a:sym typeface="Trebuchet MS"/>
              </a:rPr>
              <a:t>Adalah senyawa pemberi elektron atau elektron donor yang dapat meredam dampak negatif radikal bebas. </a:t>
            </a:r>
          </a:p>
        </p:txBody>
      </p:sp>
      <p:sp>
        <p:nvSpPr>
          <p:cNvPr name="Freeform 10" id="10" descr="File0003"/>
          <p:cNvSpPr/>
          <p:nvPr/>
        </p:nvSpPr>
        <p:spPr>
          <a:xfrm flipH="false" flipV="false" rot="0">
            <a:off x="6014720" y="3378201"/>
            <a:ext cx="3183467" cy="2926080"/>
          </a:xfrm>
          <a:custGeom>
            <a:avLst/>
            <a:gdLst/>
            <a:ahLst/>
            <a:cxnLst/>
            <a:rect r="r" b="b" t="t" l="l"/>
            <a:pathLst>
              <a:path h="2926080" w="3183467">
                <a:moveTo>
                  <a:pt x="0" y="0"/>
                </a:moveTo>
                <a:lnTo>
                  <a:pt x="3183467" y="0"/>
                </a:lnTo>
                <a:lnTo>
                  <a:pt x="3183467" y="2926080"/>
                </a:lnTo>
                <a:lnTo>
                  <a:pt x="0" y="2926080"/>
                </a:lnTo>
                <a:lnTo>
                  <a:pt x="0" y="0"/>
                </a:lnTo>
                <a:close/>
              </a:path>
            </a:pathLst>
          </a:custGeom>
          <a:blipFill>
            <a:blip r:embed="rId9"/>
            <a:stretch>
              <a:fillRect l="0" t="0" r="-39067" b="0"/>
            </a:stretch>
          </a:blipFill>
        </p:spPr>
      </p:sp>
      <p:sp>
        <p:nvSpPr>
          <p:cNvPr name="Freeform 11" id="11" descr="13"/>
          <p:cNvSpPr/>
          <p:nvPr/>
        </p:nvSpPr>
        <p:spPr>
          <a:xfrm flipH="false" flipV="false" rot="0">
            <a:off x="650240" y="3378201"/>
            <a:ext cx="5364480" cy="2926080"/>
          </a:xfrm>
          <a:custGeom>
            <a:avLst/>
            <a:gdLst/>
            <a:ahLst/>
            <a:cxnLst/>
            <a:rect r="r" b="b" t="t" l="l"/>
            <a:pathLst>
              <a:path h="2926080" w="5364480">
                <a:moveTo>
                  <a:pt x="0" y="0"/>
                </a:moveTo>
                <a:lnTo>
                  <a:pt x="5364480" y="0"/>
                </a:lnTo>
                <a:lnTo>
                  <a:pt x="5364480" y="2926080"/>
                </a:lnTo>
                <a:lnTo>
                  <a:pt x="0" y="2926080"/>
                </a:lnTo>
                <a:lnTo>
                  <a:pt x="0" y="0"/>
                </a:lnTo>
                <a:close/>
              </a:path>
            </a:pathLst>
          </a:custGeom>
          <a:blipFill>
            <a:blip r:embed="rId10"/>
            <a:stretch>
              <a:fillRect l="0" t="0" r="-100165"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4019524"/>
            <a:ext cx="9753600" cy="2438400"/>
            <a:chOff x="0" y="0"/>
            <a:chExt cx="13004800" cy="3251200"/>
          </a:xfrm>
        </p:grpSpPr>
        <p:sp>
          <p:nvSpPr>
            <p:cNvPr name="Freeform 4" id="4"/>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TextBox 5" id="5"/>
          <p:cNvSpPr txBox="true"/>
          <p:nvPr/>
        </p:nvSpPr>
        <p:spPr>
          <a:xfrm rot="0">
            <a:off x="274320" y="350520"/>
            <a:ext cx="8493760" cy="752475"/>
          </a:xfrm>
          <a:prstGeom prst="rect">
            <a:avLst/>
          </a:prstGeom>
        </p:spPr>
        <p:txBody>
          <a:bodyPr anchor="t" rtlCol="false" tIns="0" lIns="0" bIns="0" rIns="0">
            <a:spAutoFit/>
          </a:bodyPr>
          <a:lstStyle/>
          <a:p>
            <a:pPr algn="l" marL="631455" indent="-315728" lvl="1">
              <a:lnSpc>
                <a:spcPts val="5888"/>
              </a:lnSpc>
              <a:buFont typeface="Arial"/>
              <a:buChar char="•"/>
            </a:pPr>
            <a:r>
              <a:rPr lang="en-US" b="true" sz="4906">
                <a:solidFill>
                  <a:srgbClr val="000000"/>
                </a:solidFill>
                <a:latin typeface="Trebuchet MS Bold"/>
                <a:ea typeface="Trebuchet MS Bold"/>
                <a:cs typeface="Trebuchet MS Bold"/>
                <a:sym typeface="Trebuchet MS Bold"/>
              </a:rPr>
              <a:t>Pentingnya Antioksidan</a:t>
            </a:r>
          </a:p>
        </p:txBody>
      </p:sp>
      <p:sp>
        <p:nvSpPr>
          <p:cNvPr name="TextBox 6" id="6"/>
          <p:cNvSpPr txBox="true"/>
          <p:nvPr/>
        </p:nvSpPr>
        <p:spPr>
          <a:xfrm rot="0">
            <a:off x="985520" y="1833880"/>
            <a:ext cx="7782560" cy="2571750"/>
          </a:xfrm>
          <a:prstGeom prst="rect">
            <a:avLst/>
          </a:prstGeom>
        </p:spPr>
        <p:txBody>
          <a:bodyPr anchor="t" rtlCol="false" tIns="0" lIns="0" bIns="0" rIns="0">
            <a:spAutoFit/>
          </a:bodyPr>
          <a:lstStyle/>
          <a:p>
            <a:pPr algn="l" marL="439273" indent="-219637" lvl="1">
              <a:lnSpc>
                <a:spcPts val="4095"/>
              </a:lnSpc>
              <a:buAutoNum type="arabicPeriod" startAt="1"/>
            </a:pPr>
            <a:r>
              <a:rPr lang="en-US" sz="3413">
                <a:solidFill>
                  <a:srgbClr val="404040"/>
                </a:solidFill>
                <a:latin typeface="Trebuchet MS"/>
                <a:ea typeface="Trebuchet MS"/>
                <a:cs typeface="Trebuchet MS"/>
                <a:sym typeface="Trebuchet MS"/>
              </a:rPr>
              <a:t>Menetralisir Pembentukan Radikal Bebas</a:t>
            </a:r>
          </a:p>
          <a:p>
            <a:pPr algn="l" marL="439273" indent="-219637" lvl="1">
              <a:lnSpc>
                <a:spcPts val="4095"/>
              </a:lnSpc>
              <a:buAutoNum type="arabicPeriod" startAt="1"/>
            </a:pPr>
            <a:r>
              <a:rPr lang="en-US" sz="3413">
                <a:solidFill>
                  <a:srgbClr val="404040"/>
                </a:solidFill>
                <a:latin typeface="Trebuchet MS"/>
                <a:ea typeface="Trebuchet MS"/>
                <a:cs typeface="Trebuchet MS"/>
                <a:sym typeface="Trebuchet MS"/>
              </a:rPr>
              <a:t>Memulihkan dan Memperbaiki Sel – Sel yang Rusak</a:t>
            </a:r>
          </a:p>
          <a:p>
            <a:pPr algn="l" marL="439273" indent="-219637" lvl="1">
              <a:lnSpc>
                <a:spcPts val="4095"/>
              </a:lnSpc>
              <a:buAutoNum type="arabicPeriod" startAt="1"/>
            </a:pPr>
            <a:r>
              <a:rPr lang="en-US" sz="3413">
                <a:solidFill>
                  <a:srgbClr val="404040"/>
                </a:solidFill>
                <a:latin typeface="Trebuchet MS"/>
                <a:ea typeface="Trebuchet MS"/>
                <a:cs typeface="Trebuchet MS"/>
                <a:sym typeface="Trebuchet MS"/>
              </a:rPr>
              <a:t>Mencegah terjadinya Perpindahan Sel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0" y="4019524"/>
            <a:ext cx="9753600" cy="2438400"/>
            <a:chOff x="0" y="0"/>
            <a:chExt cx="13004800" cy="3251200"/>
          </a:xfrm>
        </p:grpSpPr>
        <p:sp>
          <p:nvSpPr>
            <p:cNvPr name="Freeform 4" id="4"/>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TextBox 5" id="5"/>
          <p:cNvSpPr txBox="true"/>
          <p:nvPr/>
        </p:nvSpPr>
        <p:spPr>
          <a:xfrm rot="0">
            <a:off x="497840" y="198755"/>
            <a:ext cx="8595360" cy="812165"/>
          </a:xfrm>
          <a:prstGeom prst="rect">
            <a:avLst/>
          </a:prstGeom>
        </p:spPr>
        <p:txBody>
          <a:bodyPr anchor="t" rtlCol="false" tIns="0" lIns="0" bIns="0" rIns="0">
            <a:spAutoFit/>
          </a:bodyPr>
          <a:lstStyle/>
          <a:p>
            <a:pPr algn="ctr">
              <a:lnSpc>
                <a:spcPts val="5631"/>
              </a:lnSpc>
            </a:pPr>
            <a:r>
              <a:rPr lang="en-US" sz="4693" b="true">
                <a:solidFill>
                  <a:srgbClr val="5ECCF3"/>
                </a:solidFill>
                <a:latin typeface="Trebuchet MS Bold"/>
                <a:ea typeface="Trebuchet MS Bold"/>
                <a:cs typeface="Trebuchet MS Bold"/>
                <a:sym typeface="Trebuchet MS Bold"/>
              </a:rPr>
              <a:t>Manfaat  Kandungan :</a:t>
            </a:r>
          </a:p>
        </p:txBody>
      </p:sp>
      <p:sp>
        <p:nvSpPr>
          <p:cNvPr name="TextBox 6" id="6"/>
          <p:cNvSpPr txBox="true"/>
          <p:nvPr/>
        </p:nvSpPr>
        <p:spPr>
          <a:xfrm rot="0">
            <a:off x="497840" y="1526743"/>
            <a:ext cx="8313852" cy="4931181"/>
          </a:xfrm>
          <a:prstGeom prst="rect">
            <a:avLst/>
          </a:prstGeom>
        </p:spPr>
        <p:txBody>
          <a:bodyPr anchor="t" rtlCol="false" tIns="0" lIns="0" bIns="0" rIns="0">
            <a:spAutoFit/>
          </a:bodyPr>
          <a:lstStyle/>
          <a:p>
            <a:pPr algn="l">
              <a:lnSpc>
                <a:spcPts val="2791"/>
              </a:lnSpc>
            </a:pPr>
            <a:r>
              <a:rPr lang="en-US" sz="2326" b="true">
                <a:solidFill>
                  <a:srgbClr val="000000"/>
                </a:solidFill>
                <a:latin typeface="Trebuchet MS Bold"/>
                <a:ea typeface="Trebuchet MS Bold"/>
                <a:cs typeface="Trebuchet MS Bold"/>
                <a:sym typeface="Trebuchet MS Bold"/>
              </a:rPr>
              <a:t>A. </a:t>
            </a:r>
            <a:r>
              <a:rPr lang="en-US" sz="2326" b="true">
                <a:solidFill>
                  <a:srgbClr val="000000"/>
                </a:solidFill>
                <a:latin typeface="Trebuchet MS Bold"/>
                <a:ea typeface="Trebuchet MS Bold"/>
                <a:cs typeface="Trebuchet MS Bold"/>
                <a:sym typeface="Trebuchet MS Bold"/>
              </a:rPr>
              <a:t>CATECHIN / POLIFENOL :</a:t>
            </a:r>
          </a:p>
          <a:p>
            <a:pPr algn="l">
              <a:lnSpc>
                <a:spcPts val="2791"/>
              </a:lnSpc>
            </a:pPr>
            <a:r>
              <a:rPr lang="en-US" b="true" sz="2326">
                <a:solidFill>
                  <a:srgbClr val="000000"/>
                </a:solidFill>
                <a:latin typeface="Trebuchet MS Bold"/>
                <a:ea typeface="Trebuchet MS Bold"/>
                <a:cs typeface="Trebuchet MS Bold"/>
                <a:sym typeface="Trebuchet MS Bold"/>
              </a:rPr>
              <a:t>1. Merupakan ANTI OKSIDAN, ANTI KANKER, ANTI MUTAGENIC, ANTI DIABETES</a:t>
            </a:r>
          </a:p>
          <a:p>
            <a:pPr algn="l">
              <a:lnSpc>
                <a:spcPts val="2791"/>
              </a:lnSpc>
            </a:pPr>
          </a:p>
          <a:p>
            <a:pPr algn="l">
              <a:lnSpc>
                <a:spcPts val="2791"/>
              </a:lnSpc>
            </a:pPr>
            <a:r>
              <a:rPr lang="en-US" b="true" sz="2326">
                <a:solidFill>
                  <a:srgbClr val="000000"/>
                </a:solidFill>
                <a:latin typeface="Trebuchet MS Bold"/>
                <a:ea typeface="Trebuchet MS Bold"/>
                <a:cs typeface="Trebuchet MS Bold"/>
                <a:sym typeface="Trebuchet MS Bold"/>
              </a:rPr>
              <a:t>2. Memperkuat Dinding Pembuluh kapiler dan memperlambat Proses Aterosklerosis (Pengerasan dan Penyempitan Pembuluh Darah), </a:t>
            </a:r>
          </a:p>
          <a:p>
            <a:pPr algn="l">
              <a:lnSpc>
                <a:spcPts val="2791"/>
              </a:lnSpc>
            </a:pPr>
          </a:p>
          <a:p>
            <a:pPr algn="l" marL="397558" indent="-198779" lvl="1">
              <a:lnSpc>
                <a:spcPts val="2791"/>
              </a:lnSpc>
            </a:pPr>
            <a:r>
              <a:rPr lang="en-US" b="true" sz="2326">
                <a:solidFill>
                  <a:srgbClr val="000000"/>
                </a:solidFill>
                <a:latin typeface="Trebuchet MS Bold"/>
                <a:ea typeface="Trebuchet MS Bold"/>
                <a:cs typeface="Trebuchet MS Bold"/>
                <a:sym typeface="Trebuchet MS Bold"/>
              </a:rPr>
              <a:t>Penelitian Jean Carper dalam The Food Pharmacy. </a:t>
            </a:r>
          </a:p>
          <a:p>
            <a:pPr algn="just" marL="397558" indent="-198779" lvl="1">
              <a:lnSpc>
                <a:spcPts val="2791"/>
              </a:lnSpc>
            </a:pPr>
            <a:r>
              <a:rPr lang="en-US" b="true" sz="2326">
                <a:solidFill>
                  <a:srgbClr val="000000"/>
                </a:solidFill>
                <a:latin typeface="Trebuchet MS Bold"/>
                <a:ea typeface="Trebuchet MS Bold"/>
                <a:cs typeface="Trebuchet MS Bold"/>
                <a:sym typeface="Trebuchet MS Bold"/>
              </a:rPr>
              <a:t>Kandungan Katekin dapat pula membunuh Helicobacter Pylori,bakteri pemicu penyakit lambung (KS. Diker dkk, Departement of Microbiology, Ankara University, Turkey).</a:t>
            </a:r>
          </a:p>
          <a:p>
            <a:pPr algn="l" marL="397558" indent="-198779" lvl="1">
              <a:lnSpc>
                <a:spcPts val="2791"/>
              </a:lnSpc>
            </a:pPr>
            <a:r>
              <a:rPr lang="en-US" b="true" sz="2326">
                <a:solidFill>
                  <a:srgbClr val="000000"/>
                </a:solidFill>
                <a:latin typeface="Trebuchet MS Bold"/>
                <a:ea typeface="Trebuchet MS Bold"/>
                <a:cs typeface="Trebuchet MS Bold"/>
                <a:sym typeface="Trebuchet MS Bold"/>
              </a:rPr>
              <a:t>          </a:t>
            </a:r>
            <a:r>
              <a:rPr lang="en-US" b="true" sz="2326">
                <a:solidFill>
                  <a:srgbClr val="5ECCF3"/>
                </a:solidFill>
                <a:latin typeface="Trebuchet MS Bold"/>
                <a:ea typeface="Trebuchet MS Bold"/>
                <a:cs typeface="Trebuchet MS Bold"/>
                <a:sym typeface="Trebuchet MS Bold"/>
              </a:rPr>
              <a: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497840" y="198755"/>
            <a:ext cx="8595360" cy="812165"/>
          </a:xfrm>
          <a:prstGeom prst="rect">
            <a:avLst/>
          </a:prstGeom>
        </p:spPr>
        <p:txBody>
          <a:bodyPr anchor="t" rtlCol="false" tIns="0" lIns="0" bIns="0" rIns="0">
            <a:spAutoFit/>
          </a:bodyPr>
          <a:lstStyle/>
          <a:p>
            <a:pPr algn="ctr">
              <a:lnSpc>
                <a:spcPts val="5631"/>
              </a:lnSpc>
            </a:pPr>
            <a:r>
              <a:rPr lang="en-US" sz="4693" b="true">
                <a:solidFill>
                  <a:srgbClr val="5ECCF3"/>
                </a:solidFill>
                <a:latin typeface="Trebuchet MS Bold"/>
                <a:ea typeface="Trebuchet MS Bold"/>
                <a:cs typeface="Trebuchet MS Bold"/>
                <a:sym typeface="Trebuchet MS Bold"/>
              </a:rPr>
              <a:t>Manfaat  Kandungan :</a:t>
            </a:r>
          </a:p>
        </p:txBody>
      </p:sp>
      <p:sp>
        <p:nvSpPr>
          <p:cNvPr name="TextBox 4" id="4"/>
          <p:cNvSpPr txBox="true"/>
          <p:nvPr/>
        </p:nvSpPr>
        <p:spPr>
          <a:xfrm rot="0">
            <a:off x="1285364" y="1945412"/>
            <a:ext cx="7020312" cy="2789941"/>
          </a:xfrm>
          <a:prstGeom prst="rect">
            <a:avLst/>
          </a:prstGeom>
        </p:spPr>
        <p:txBody>
          <a:bodyPr anchor="t" rtlCol="false" tIns="0" lIns="0" bIns="0" rIns="0">
            <a:spAutoFit/>
          </a:bodyPr>
          <a:lstStyle/>
          <a:p>
            <a:pPr algn="l">
              <a:lnSpc>
                <a:spcPts val="2791"/>
              </a:lnSpc>
            </a:pPr>
          </a:p>
          <a:p>
            <a:pPr algn="l" marL="397558" indent="-198779" lvl="1">
              <a:lnSpc>
                <a:spcPts val="2791"/>
              </a:lnSpc>
            </a:pPr>
          </a:p>
          <a:p>
            <a:pPr algn="l" marL="397558" indent="-198779" lvl="1">
              <a:lnSpc>
                <a:spcPts val="2791"/>
              </a:lnSpc>
            </a:pPr>
            <a:r>
              <a:rPr lang="en-US" b="true" sz="2326">
                <a:solidFill>
                  <a:srgbClr val="000000"/>
                </a:solidFill>
                <a:latin typeface="Trebuchet MS Bold"/>
                <a:ea typeface="Trebuchet MS Bold"/>
                <a:cs typeface="Trebuchet MS Bold"/>
                <a:sym typeface="Trebuchet MS Bold"/>
              </a:rPr>
              <a:t>B. THEAFLAVIN &amp; THEARUBIGIN :</a:t>
            </a:r>
          </a:p>
          <a:p>
            <a:pPr algn="l" marL="397558" indent="-198779" lvl="1">
              <a:lnSpc>
                <a:spcPts val="2791"/>
              </a:lnSpc>
            </a:pPr>
            <a:r>
              <a:rPr lang="en-US" b="true" sz="2326">
                <a:solidFill>
                  <a:srgbClr val="000000"/>
                </a:solidFill>
                <a:latin typeface="Trebuchet MS Bold"/>
                <a:ea typeface="Trebuchet MS Bold"/>
                <a:cs typeface="Trebuchet MS Bold"/>
                <a:sym typeface="Trebuchet MS Bold"/>
              </a:rPr>
              <a:t>    1. ANTI OKSIDAN</a:t>
            </a:r>
          </a:p>
          <a:p>
            <a:pPr algn="l" marL="397558" indent="-198779" lvl="1">
              <a:lnSpc>
                <a:spcPts val="2791"/>
              </a:lnSpc>
            </a:pPr>
            <a:r>
              <a:rPr lang="en-US" b="true" sz="2326">
                <a:solidFill>
                  <a:srgbClr val="000000"/>
                </a:solidFill>
                <a:latin typeface="Trebuchet MS Bold"/>
                <a:ea typeface="Trebuchet MS Bold"/>
                <a:cs typeface="Trebuchet MS Bold"/>
                <a:sym typeface="Trebuchet MS Bold"/>
              </a:rPr>
              <a:t>    2. Memberikan warna asli merah kecoklatan dan kuning kemerahan pada seduhan pertama teh .</a:t>
            </a:r>
          </a:p>
          <a:p>
            <a:pPr algn="l" marL="366977" indent="-183488" lvl="1">
              <a:lnSpc>
                <a:spcPts val="2576"/>
              </a:lnSpc>
            </a:pPr>
            <a:r>
              <a:rPr lang="en-US" b="true" sz="2147">
                <a:solidFill>
                  <a:srgbClr val="000000"/>
                </a:solidFill>
                <a:latin typeface="Trebuchet MS Bold"/>
                <a:ea typeface="Trebuchet MS Bold"/>
                <a:cs typeface="Trebuchet MS Bold"/>
                <a:sym typeface="Trebuchet MS Bold"/>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0" y="4019524"/>
            <a:ext cx="9753600" cy="2438400"/>
            <a:chOff x="0" y="0"/>
            <a:chExt cx="13004800" cy="3251200"/>
          </a:xfrm>
        </p:grpSpPr>
        <p:sp>
          <p:nvSpPr>
            <p:cNvPr name="Freeform 5" id="5"/>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6" id="6"/>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229360" y="117475"/>
            <a:ext cx="7051040" cy="1343872"/>
          </a:xfrm>
          <a:prstGeom prst="rect">
            <a:avLst/>
          </a:prstGeom>
        </p:spPr>
        <p:txBody>
          <a:bodyPr anchor="t" rtlCol="false" tIns="0" lIns="0" bIns="0" rIns="0">
            <a:spAutoFit/>
          </a:bodyPr>
          <a:lstStyle/>
          <a:p>
            <a:pPr algn="r" marL="631455" indent="-315728" lvl="1">
              <a:lnSpc>
                <a:spcPts val="5888"/>
              </a:lnSpc>
              <a:buFont typeface="Arial"/>
              <a:buChar char="•"/>
            </a:pPr>
            <a:r>
              <a:rPr lang="en-US" b="true" sz="4906">
                <a:solidFill>
                  <a:srgbClr val="5ECCF3"/>
                </a:solidFill>
                <a:latin typeface="Trebuchet MS Bold"/>
                <a:ea typeface="Trebuchet MS Bold"/>
                <a:cs typeface="Trebuchet MS Bold"/>
                <a:sym typeface="Trebuchet MS Bold"/>
              </a:rPr>
              <a:t>Manfaat  kandungan :</a:t>
            </a:r>
          </a:p>
        </p:txBody>
      </p:sp>
      <p:sp>
        <p:nvSpPr>
          <p:cNvPr name="TextBox 8" id="8"/>
          <p:cNvSpPr txBox="true"/>
          <p:nvPr/>
        </p:nvSpPr>
        <p:spPr>
          <a:xfrm rot="0">
            <a:off x="822960" y="1417955"/>
            <a:ext cx="8595360" cy="3575685"/>
          </a:xfrm>
          <a:prstGeom prst="rect">
            <a:avLst/>
          </a:prstGeom>
        </p:spPr>
        <p:txBody>
          <a:bodyPr anchor="t" rtlCol="false" tIns="0" lIns="0" bIns="0" rIns="0">
            <a:spAutoFit/>
          </a:bodyPr>
          <a:lstStyle/>
          <a:p>
            <a:pPr algn="l">
              <a:lnSpc>
                <a:spcPts val="2815"/>
              </a:lnSpc>
            </a:pPr>
            <a:r>
              <a:rPr lang="en-US" sz="2346">
                <a:solidFill>
                  <a:srgbClr val="404040"/>
                </a:solidFill>
                <a:latin typeface="Trebuchet MS"/>
                <a:ea typeface="Trebuchet MS"/>
                <a:cs typeface="Trebuchet MS"/>
                <a:sym typeface="Trebuchet MS"/>
              </a:rPr>
              <a:t>C</a:t>
            </a:r>
            <a:r>
              <a:rPr lang="en-US" sz="2346" b="true">
                <a:solidFill>
                  <a:srgbClr val="404040"/>
                </a:solidFill>
                <a:latin typeface="Trebuchet MS Bold"/>
                <a:ea typeface="Trebuchet MS Bold"/>
                <a:cs typeface="Trebuchet MS Bold"/>
                <a:sym typeface="Trebuchet MS Bold"/>
              </a:rPr>
              <a:t>. FLAVONOID :</a:t>
            </a:r>
          </a:p>
          <a:p>
            <a:pPr algn="l">
              <a:lnSpc>
                <a:spcPts val="2560"/>
              </a:lnSpc>
            </a:pPr>
            <a:r>
              <a:rPr lang="en-US" sz="2133" b="true">
                <a:solidFill>
                  <a:srgbClr val="404040"/>
                </a:solidFill>
                <a:latin typeface="Trebuchet MS Bold"/>
                <a:ea typeface="Trebuchet MS Bold"/>
                <a:cs typeface="Trebuchet MS Bold"/>
                <a:sym typeface="Trebuchet MS Bold"/>
              </a:rPr>
              <a:t>1. ANTI MICROBA.</a:t>
            </a:r>
          </a:p>
          <a:p>
            <a:pPr algn="l">
              <a:lnSpc>
                <a:spcPts val="2560"/>
              </a:lnSpc>
            </a:pPr>
            <a:r>
              <a:rPr lang="en-US" sz="2133" b="true">
                <a:solidFill>
                  <a:srgbClr val="404040"/>
                </a:solidFill>
                <a:latin typeface="Trebuchet MS Bold"/>
                <a:ea typeface="Trebuchet MS Bold"/>
                <a:cs typeface="Trebuchet MS Bold"/>
                <a:sym typeface="Trebuchet MS Bold"/>
              </a:rPr>
              <a:t>2. ANTI RADANG.</a:t>
            </a:r>
          </a:p>
          <a:p>
            <a:pPr algn="l">
              <a:lnSpc>
                <a:spcPts val="2560"/>
              </a:lnSpc>
            </a:pPr>
            <a:r>
              <a:rPr lang="en-US" sz="2133" b="true">
                <a:solidFill>
                  <a:srgbClr val="404040"/>
                </a:solidFill>
                <a:latin typeface="Trebuchet MS Bold"/>
                <a:ea typeface="Trebuchet MS Bold"/>
                <a:cs typeface="Trebuchet MS Bold"/>
                <a:sym typeface="Trebuchet MS Bold"/>
              </a:rPr>
              <a:t>3. ANTI OKSIDAN.</a:t>
            </a:r>
          </a:p>
          <a:p>
            <a:pPr algn="l">
              <a:lnSpc>
                <a:spcPts val="2560"/>
              </a:lnSpc>
            </a:pPr>
            <a:r>
              <a:rPr lang="en-US" sz="2133" b="true">
                <a:solidFill>
                  <a:srgbClr val="404040"/>
                </a:solidFill>
                <a:latin typeface="Trebuchet MS Bold"/>
                <a:ea typeface="Trebuchet MS Bold"/>
                <a:cs typeface="Trebuchet MS Bold"/>
                <a:sym typeface="Trebuchet MS Bold"/>
              </a:rPr>
              <a:t>4. MEMBANTU MENURUNKAN KOLESTEROL.</a:t>
            </a:r>
          </a:p>
          <a:p>
            <a:pPr algn="l">
              <a:lnSpc>
                <a:spcPts val="2560"/>
              </a:lnSpc>
            </a:pPr>
            <a:r>
              <a:rPr lang="en-US" sz="2133" b="true">
                <a:solidFill>
                  <a:srgbClr val="404040"/>
                </a:solidFill>
                <a:latin typeface="Trebuchet MS Bold"/>
                <a:ea typeface="Trebuchet MS Bold"/>
                <a:cs typeface="Trebuchet MS Bold"/>
                <a:sym typeface="Trebuchet MS Bold"/>
              </a:rPr>
              <a:t>5. MENGHAMBAT PENGGUMPALAN SEL DARAH.</a:t>
            </a:r>
          </a:p>
          <a:p>
            <a:pPr algn="l">
              <a:lnSpc>
                <a:spcPts val="2560"/>
              </a:lnSpc>
            </a:pPr>
            <a:r>
              <a:rPr lang="en-US" sz="2133" b="true">
                <a:solidFill>
                  <a:srgbClr val="404040"/>
                </a:solidFill>
                <a:latin typeface="Trebuchet MS Bold"/>
                <a:ea typeface="Trebuchet MS Bold"/>
                <a:cs typeface="Trebuchet MS Bold"/>
                <a:sym typeface="Trebuchet MS Bold"/>
              </a:rPr>
              <a:t>	(John Folts, Dept. of Medicine Univ.Wisconsin USA)</a:t>
            </a:r>
          </a:p>
        </p:txBody>
      </p:sp>
      <p:sp>
        <p:nvSpPr>
          <p:cNvPr name="Freeform 9" id="9" descr="D:\Papa\Edit\Sel.png"/>
          <p:cNvSpPr/>
          <p:nvPr/>
        </p:nvSpPr>
        <p:spPr>
          <a:xfrm flipH="false" flipV="false" rot="0">
            <a:off x="6974841" y="1056640"/>
            <a:ext cx="2302933" cy="1788160"/>
          </a:xfrm>
          <a:custGeom>
            <a:avLst/>
            <a:gdLst/>
            <a:ahLst/>
            <a:cxnLst/>
            <a:rect r="r" b="b" t="t" l="l"/>
            <a:pathLst>
              <a:path h="1788160" w="2302933">
                <a:moveTo>
                  <a:pt x="0" y="0"/>
                </a:moveTo>
                <a:lnTo>
                  <a:pt x="2302933" y="0"/>
                </a:lnTo>
                <a:lnTo>
                  <a:pt x="2302933" y="1788160"/>
                </a:lnTo>
                <a:lnTo>
                  <a:pt x="0" y="1788160"/>
                </a:lnTo>
                <a:lnTo>
                  <a:pt x="0" y="0"/>
                </a:lnTo>
                <a:close/>
              </a:path>
            </a:pathLst>
          </a:custGeom>
          <a:blipFill>
            <a:blip r:embed="rId9"/>
            <a:stretch>
              <a:fillRect l="0" t="0" r="0" b="-2"/>
            </a:stretch>
          </a:blipFill>
        </p:spPr>
      </p:sp>
      <p:sp>
        <p:nvSpPr>
          <p:cNvPr name="Freeform 10" id="10" descr="D:\My Documents\Data Pictures\New\File0014.jpg"/>
          <p:cNvSpPr/>
          <p:nvPr/>
        </p:nvSpPr>
        <p:spPr>
          <a:xfrm flipH="false" flipV="false" rot="0">
            <a:off x="731520" y="5161280"/>
            <a:ext cx="2074334" cy="1584960"/>
          </a:xfrm>
          <a:custGeom>
            <a:avLst/>
            <a:gdLst/>
            <a:ahLst/>
            <a:cxnLst/>
            <a:rect r="r" b="b" t="t" l="l"/>
            <a:pathLst>
              <a:path h="1584960" w="2074334">
                <a:moveTo>
                  <a:pt x="0" y="0"/>
                </a:moveTo>
                <a:lnTo>
                  <a:pt x="2074334" y="0"/>
                </a:lnTo>
                <a:lnTo>
                  <a:pt x="2074334" y="1584960"/>
                </a:lnTo>
                <a:lnTo>
                  <a:pt x="0" y="1584960"/>
                </a:lnTo>
                <a:lnTo>
                  <a:pt x="0" y="0"/>
                </a:lnTo>
                <a:close/>
              </a:path>
            </a:pathLst>
          </a:custGeom>
          <a:blipFill>
            <a:blip r:embed="rId10"/>
            <a:stretch>
              <a:fillRect l="0" t="0" r="0" b="-27961"/>
            </a:stretch>
          </a:blipFill>
        </p:spPr>
      </p:sp>
      <p:sp>
        <p:nvSpPr>
          <p:cNvPr name="Freeform 11" id="11" descr="D:\My Documents\Data Pictures\New\File0015.jpg"/>
          <p:cNvSpPr/>
          <p:nvPr/>
        </p:nvSpPr>
        <p:spPr>
          <a:xfrm flipH="false" flipV="false" rot="0">
            <a:off x="2805854" y="5161280"/>
            <a:ext cx="2074333" cy="1584960"/>
          </a:xfrm>
          <a:custGeom>
            <a:avLst/>
            <a:gdLst/>
            <a:ahLst/>
            <a:cxnLst/>
            <a:rect r="r" b="b" t="t" l="l"/>
            <a:pathLst>
              <a:path h="1584960" w="2074333">
                <a:moveTo>
                  <a:pt x="0" y="0"/>
                </a:moveTo>
                <a:lnTo>
                  <a:pt x="2074333" y="0"/>
                </a:lnTo>
                <a:lnTo>
                  <a:pt x="2074333" y="1584960"/>
                </a:lnTo>
                <a:lnTo>
                  <a:pt x="0" y="1584960"/>
                </a:lnTo>
                <a:lnTo>
                  <a:pt x="0" y="0"/>
                </a:lnTo>
                <a:close/>
              </a:path>
            </a:pathLst>
          </a:custGeom>
          <a:blipFill>
            <a:blip r:embed="rId11"/>
            <a:stretch>
              <a:fillRect l="0" t="0" r="0" b="-28951"/>
            </a:stretch>
          </a:blipFill>
        </p:spPr>
      </p:sp>
      <p:sp>
        <p:nvSpPr>
          <p:cNvPr name="Freeform 12" id="12" descr="D:\My Documents\Data Pictures\New\File0016.jpg"/>
          <p:cNvSpPr/>
          <p:nvPr/>
        </p:nvSpPr>
        <p:spPr>
          <a:xfrm flipH="false" flipV="false" rot="0">
            <a:off x="4876800" y="5161280"/>
            <a:ext cx="2032000" cy="1584960"/>
          </a:xfrm>
          <a:custGeom>
            <a:avLst/>
            <a:gdLst/>
            <a:ahLst/>
            <a:cxnLst/>
            <a:rect r="r" b="b" t="t" l="l"/>
            <a:pathLst>
              <a:path h="1584960" w="2032000">
                <a:moveTo>
                  <a:pt x="0" y="0"/>
                </a:moveTo>
                <a:lnTo>
                  <a:pt x="2032000" y="0"/>
                </a:lnTo>
                <a:lnTo>
                  <a:pt x="2032000" y="1584960"/>
                </a:lnTo>
                <a:lnTo>
                  <a:pt x="0" y="1584960"/>
                </a:lnTo>
                <a:lnTo>
                  <a:pt x="0" y="0"/>
                </a:lnTo>
                <a:close/>
              </a:path>
            </a:pathLst>
          </a:custGeom>
          <a:blipFill>
            <a:blip r:embed="rId12"/>
            <a:stretch>
              <a:fillRect l="0" t="0" r="0" b="-26319"/>
            </a:stretch>
          </a:blipFill>
        </p:spPr>
      </p:sp>
      <p:sp>
        <p:nvSpPr>
          <p:cNvPr name="Freeform 13" id="13" descr="D:\My Documents\Data Pictures\New\File0017.jpg"/>
          <p:cNvSpPr/>
          <p:nvPr/>
        </p:nvSpPr>
        <p:spPr>
          <a:xfrm flipH="false" flipV="false" rot="0">
            <a:off x="6900334" y="5161280"/>
            <a:ext cx="2121746" cy="1584960"/>
          </a:xfrm>
          <a:custGeom>
            <a:avLst/>
            <a:gdLst/>
            <a:ahLst/>
            <a:cxnLst/>
            <a:rect r="r" b="b" t="t" l="l"/>
            <a:pathLst>
              <a:path h="1584960" w="2121746">
                <a:moveTo>
                  <a:pt x="0" y="0"/>
                </a:moveTo>
                <a:lnTo>
                  <a:pt x="2121746" y="0"/>
                </a:lnTo>
                <a:lnTo>
                  <a:pt x="2121746" y="1584960"/>
                </a:lnTo>
                <a:lnTo>
                  <a:pt x="0" y="1584960"/>
                </a:lnTo>
                <a:lnTo>
                  <a:pt x="0" y="0"/>
                </a:lnTo>
                <a:close/>
              </a:path>
            </a:pathLst>
          </a:custGeom>
          <a:blipFill>
            <a:blip r:embed="rId13"/>
            <a:stretch>
              <a:fillRect l="0" t="0" r="0" b="-31898"/>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904240" y="153036"/>
            <a:ext cx="7538720" cy="939164"/>
          </a:xfrm>
          <a:prstGeom prst="rect">
            <a:avLst/>
          </a:prstGeom>
        </p:spPr>
        <p:txBody>
          <a:bodyPr anchor="t" rtlCol="false" tIns="0" lIns="0" bIns="0" rIns="0">
            <a:spAutoFit/>
          </a:bodyPr>
          <a:lstStyle/>
          <a:p>
            <a:pPr algn="r" marL="631455" indent="-315728" lvl="1">
              <a:lnSpc>
                <a:spcPts val="5888"/>
              </a:lnSpc>
              <a:buFont typeface="Arial"/>
              <a:buChar char="•"/>
            </a:pPr>
            <a:r>
              <a:rPr lang="en-US" b="true" sz="4906">
                <a:solidFill>
                  <a:srgbClr val="5ECCF3"/>
                </a:solidFill>
                <a:latin typeface="Trebuchet MS Bold"/>
                <a:ea typeface="Trebuchet MS Bold"/>
                <a:cs typeface="Trebuchet MS Bold"/>
                <a:sym typeface="Trebuchet MS Bold"/>
              </a:rPr>
              <a:t>Manfaat kandungan :</a:t>
            </a:r>
          </a:p>
        </p:txBody>
      </p:sp>
      <p:sp>
        <p:nvSpPr>
          <p:cNvPr name="TextBox 9" id="9"/>
          <p:cNvSpPr txBox="true"/>
          <p:nvPr/>
        </p:nvSpPr>
        <p:spPr>
          <a:xfrm rot="0">
            <a:off x="497840" y="1389169"/>
            <a:ext cx="7945120" cy="2476500"/>
          </a:xfrm>
          <a:prstGeom prst="rect">
            <a:avLst/>
          </a:prstGeom>
        </p:spPr>
        <p:txBody>
          <a:bodyPr anchor="t" rtlCol="false" tIns="0" lIns="0" bIns="0" rIns="0">
            <a:spAutoFit/>
          </a:bodyPr>
          <a:lstStyle/>
          <a:p>
            <a:pPr algn="l">
              <a:lnSpc>
                <a:spcPts val="2815"/>
              </a:lnSpc>
            </a:pPr>
            <a:r>
              <a:rPr lang="en-US" sz="2346" b="true">
                <a:solidFill>
                  <a:srgbClr val="808080"/>
                </a:solidFill>
                <a:latin typeface="Trebuchet MS Bold"/>
                <a:ea typeface="Trebuchet MS Bold"/>
                <a:cs typeface="Trebuchet MS Bold"/>
                <a:sym typeface="Trebuchet MS Bold"/>
              </a:rPr>
              <a:t>            D. L THEANIN :</a:t>
            </a:r>
          </a:p>
          <a:p>
            <a:pPr algn="l">
              <a:lnSpc>
                <a:spcPts val="2815"/>
              </a:lnSpc>
            </a:pPr>
            <a:r>
              <a:rPr lang="en-US" sz="2346" b="true">
                <a:solidFill>
                  <a:srgbClr val="808080"/>
                </a:solidFill>
                <a:latin typeface="Trebuchet MS Bold"/>
                <a:ea typeface="Trebuchet MS Bold"/>
                <a:cs typeface="Trebuchet MS Bold"/>
                <a:sym typeface="Trebuchet MS Bold"/>
              </a:rPr>
              <a:t>	1. MENGURANGI STRESS.</a:t>
            </a:r>
          </a:p>
          <a:p>
            <a:pPr algn="l">
              <a:lnSpc>
                <a:spcPts val="2815"/>
              </a:lnSpc>
            </a:pPr>
            <a:r>
              <a:rPr lang="en-US" sz="2346" b="true">
                <a:solidFill>
                  <a:srgbClr val="808080"/>
                </a:solidFill>
                <a:latin typeface="Trebuchet MS Bold"/>
                <a:ea typeface="Trebuchet MS Bold"/>
                <a:cs typeface="Trebuchet MS Bold"/>
                <a:sym typeface="Trebuchet MS Bold"/>
              </a:rPr>
              <a:t>	2. MENINGKATKAN RELAXASI.</a:t>
            </a:r>
          </a:p>
          <a:p>
            <a:pPr algn="l">
              <a:lnSpc>
                <a:spcPts val="2815"/>
              </a:lnSpc>
            </a:pPr>
            <a:r>
              <a:rPr lang="en-US" sz="2346" b="true">
                <a:solidFill>
                  <a:srgbClr val="808080"/>
                </a:solidFill>
                <a:latin typeface="Trebuchet MS Bold"/>
                <a:ea typeface="Trebuchet MS Bold"/>
                <a:cs typeface="Trebuchet MS Bold"/>
                <a:sym typeface="Trebuchet MS Bold"/>
              </a:rPr>
              <a:t>	3. MENINGKATKAN DAYA INGAT.</a:t>
            </a:r>
          </a:p>
          <a:p>
            <a:pPr algn="l">
              <a:lnSpc>
                <a:spcPts val="2815"/>
              </a:lnSpc>
            </a:pPr>
            <a:r>
              <a:rPr lang="en-US" sz="2346" b="true">
                <a:solidFill>
                  <a:srgbClr val="808080"/>
                </a:solidFill>
                <a:latin typeface="Trebuchet MS Bold"/>
                <a:ea typeface="Trebuchet MS Bold"/>
                <a:cs typeface="Trebuchet MS Bold"/>
                <a:sym typeface="Trebuchet MS Bold"/>
              </a:rPr>
              <a:t>	4. MENINGKATKAN KINERJA SARAF.</a:t>
            </a:r>
          </a:p>
          <a:p>
            <a:pPr algn="l">
              <a:lnSpc>
                <a:spcPts val="2815"/>
              </a:lnSpc>
            </a:pPr>
            <a:r>
              <a:rPr lang="en-US" sz="2346" b="true">
                <a:solidFill>
                  <a:srgbClr val="808080"/>
                </a:solidFill>
                <a:latin typeface="Trebuchet MS Bold"/>
                <a:ea typeface="Trebuchet MS Bold"/>
                <a:cs typeface="Trebuchet MS Bold"/>
                <a:sym typeface="Trebuchet MS Bold"/>
              </a:rPr>
              <a:t>	5. MENINGKATKAN KINERJA OTOT.</a:t>
            </a:r>
          </a:p>
          <a:p>
            <a:pPr algn="l">
              <a:lnSpc>
                <a:spcPts val="2815"/>
              </a:lnSpc>
            </a:pPr>
            <a:r>
              <a:rPr lang="en-US" sz="2346" b="true">
                <a:solidFill>
                  <a:srgbClr val="808080"/>
                </a:solidFill>
                <a:latin typeface="Trebuchet MS Bold"/>
                <a:ea typeface="Trebuchet MS Bold"/>
                <a:cs typeface="Trebuchet MS Bold"/>
                <a:sym typeface="Trebuchet MS Bold"/>
              </a:rPr>
              <a:t>	6. MENINGKATKAN KINERJA GINJAL.</a:t>
            </a:r>
          </a:p>
        </p:txBody>
      </p:sp>
      <p:sp>
        <p:nvSpPr>
          <p:cNvPr name="Freeform 10" id="10" descr="D:\Papa\Edit\System Syaraf.png"/>
          <p:cNvSpPr/>
          <p:nvPr/>
        </p:nvSpPr>
        <p:spPr>
          <a:xfrm flipH="false" flipV="false" rot="0">
            <a:off x="6502400" y="1452880"/>
            <a:ext cx="2357120" cy="2699173"/>
          </a:xfrm>
          <a:custGeom>
            <a:avLst/>
            <a:gdLst/>
            <a:ahLst/>
            <a:cxnLst/>
            <a:rect r="r" b="b" t="t" l="l"/>
            <a:pathLst>
              <a:path h="2699173" w="2357120">
                <a:moveTo>
                  <a:pt x="0" y="0"/>
                </a:moveTo>
                <a:lnTo>
                  <a:pt x="2357120" y="0"/>
                </a:lnTo>
                <a:lnTo>
                  <a:pt x="2357120" y="2699173"/>
                </a:lnTo>
                <a:lnTo>
                  <a:pt x="0" y="2699173"/>
                </a:lnTo>
                <a:lnTo>
                  <a:pt x="0" y="0"/>
                </a:lnTo>
                <a:close/>
              </a:path>
            </a:pathLst>
          </a:custGeom>
          <a:blipFill>
            <a:blip r:embed="rId9"/>
            <a:stretch>
              <a:fillRect l="0" t="0" r="0" b="-79395"/>
            </a:stretch>
          </a:blipFill>
        </p:spPr>
      </p:sp>
      <p:sp>
        <p:nvSpPr>
          <p:cNvPr name="Freeform 11" id="11" descr="D:\Papa\Edit\System Otot.png"/>
          <p:cNvSpPr/>
          <p:nvPr/>
        </p:nvSpPr>
        <p:spPr>
          <a:xfrm flipH="false" flipV="false" rot="0">
            <a:off x="7233920" y="4180841"/>
            <a:ext cx="2113280" cy="2926080"/>
          </a:xfrm>
          <a:custGeom>
            <a:avLst/>
            <a:gdLst/>
            <a:ahLst/>
            <a:cxnLst/>
            <a:rect r="r" b="b" t="t" l="l"/>
            <a:pathLst>
              <a:path h="2926080" w="2113280">
                <a:moveTo>
                  <a:pt x="0" y="0"/>
                </a:moveTo>
                <a:lnTo>
                  <a:pt x="2113280" y="0"/>
                </a:lnTo>
                <a:lnTo>
                  <a:pt x="2113280" y="2926080"/>
                </a:lnTo>
                <a:lnTo>
                  <a:pt x="0" y="2926080"/>
                </a:lnTo>
                <a:lnTo>
                  <a:pt x="0" y="0"/>
                </a:lnTo>
                <a:close/>
              </a:path>
            </a:pathLst>
          </a:custGeom>
          <a:blipFill>
            <a:blip r:embed="rId10"/>
            <a:stretch>
              <a:fillRect l="0" t="0" r="0" b="-43496"/>
            </a:stretch>
          </a:blipFill>
        </p:spPr>
      </p:sp>
      <p:sp>
        <p:nvSpPr>
          <p:cNvPr name="Freeform 12" id="12" descr="22"/>
          <p:cNvSpPr/>
          <p:nvPr/>
        </p:nvSpPr>
        <p:spPr>
          <a:xfrm flipH="false" flipV="false" rot="0">
            <a:off x="1219200" y="5445760"/>
            <a:ext cx="2763520" cy="1686560"/>
          </a:xfrm>
          <a:custGeom>
            <a:avLst/>
            <a:gdLst/>
            <a:ahLst/>
            <a:cxnLst/>
            <a:rect r="r" b="b" t="t" l="l"/>
            <a:pathLst>
              <a:path h="1686560" w="2763520">
                <a:moveTo>
                  <a:pt x="0" y="0"/>
                </a:moveTo>
                <a:lnTo>
                  <a:pt x="2763520" y="0"/>
                </a:lnTo>
                <a:lnTo>
                  <a:pt x="2763520" y="1686560"/>
                </a:lnTo>
                <a:lnTo>
                  <a:pt x="0" y="1686560"/>
                </a:lnTo>
                <a:lnTo>
                  <a:pt x="0" y="0"/>
                </a:lnTo>
                <a:close/>
              </a:path>
            </a:pathLst>
          </a:custGeom>
          <a:blipFill>
            <a:blip r:embed="rId11"/>
            <a:stretch>
              <a:fillRect l="0" t="0" r="0" b="-21009"/>
            </a:stretch>
          </a:blipFill>
        </p:spPr>
      </p:sp>
      <p:sp>
        <p:nvSpPr>
          <p:cNvPr name="Freeform 13" id="13" descr="21"/>
          <p:cNvSpPr/>
          <p:nvPr/>
        </p:nvSpPr>
        <p:spPr>
          <a:xfrm flipH="false" flipV="false" rot="0">
            <a:off x="4389120" y="5364480"/>
            <a:ext cx="2697481" cy="1701801"/>
          </a:xfrm>
          <a:custGeom>
            <a:avLst/>
            <a:gdLst/>
            <a:ahLst/>
            <a:cxnLst/>
            <a:rect r="r" b="b" t="t" l="l"/>
            <a:pathLst>
              <a:path h="1701801" w="2697481">
                <a:moveTo>
                  <a:pt x="0" y="0"/>
                </a:moveTo>
                <a:lnTo>
                  <a:pt x="2697481" y="0"/>
                </a:lnTo>
                <a:lnTo>
                  <a:pt x="2697481" y="1701801"/>
                </a:lnTo>
                <a:lnTo>
                  <a:pt x="0" y="1701801"/>
                </a:lnTo>
                <a:lnTo>
                  <a:pt x="0" y="0"/>
                </a:lnTo>
                <a:close/>
              </a:path>
            </a:pathLst>
          </a:custGeom>
          <a:blipFill>
            <a:blip r:embed="rId12"/>
            <a:stretch>
              <a:fillRect l="0" t="0" r="0" b="-39643"/>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579120" y="36195"/>
            <a:ext cx="8595360" cy="1137285"/>
          </a:xfrm>
          <a:prstGeom prst="rect">
            <a:avLst/>
          </a:prstGeom>
        </p:spPr>
        <p:txBody>
          <a:bodyPr anchor="t" rtlCol="false" tIns="0" lIns="0" bIns="0" rIns="0">
            <a:spAutoFit/>
          </a:bodyPr>
          <a:lstStyle/>
          <a:p>
            <a:pPr algn="r" marL="631455" indent="-315728" lvl="1">
              <a:lnSpc>
                <a:spcPts val="5888"/>
              </a:lnSpc>
              <a:buFont typeface="Arial"/>
              <a:buChar char="•"/>
            </a:pPr>
            <a:r>
              <a:rPr lang="en-US" b="true" sz="4906">
                <a:solidFill>
                  <a:srgbClr val="0202E8"/>
                </a:solidFill>
                <a:latin typeface="Trebuchet MS Bold"/>
                <a:ea typeface="Trebuchet MS Bold"/>
                <a:cs typeface="Trebuchet MS Bold"/>
                <a:sym typeface="Trebuchet MS Bold"/>
              </a:rPr>
              <a:t>Manfaat kandungan :</a:t>
            </a:r>
          </a:p>
        </p:txBody>
      </p:sp>
      <p:sp>
        <p:nvSpPr>
          <p:cNvPr name="TextBox 9" id="9"/>
          <p:cNvSpPr txBox="true"/>
          <p:nvPr/>
        </p:nvSpPr>
        <p:spPr>
          <a:xfrm rot="0">
            <a:off x="579120" y="1616076"/>
            <a:ext cx="8270240" cy="4515484"/>
          </a:xfrm>
          <a:prstGeom prst="rect">
            <a:avLst/>
          </a:prstGeom>
        </p:spPr>
        <p:txBody>
          <a:bodyPr anchor="t" rtlCol="false" tIns="0" lIns="0" bIns="0" rIns="0">
            <a:spAutoFit/>
          </a:bodyPr>
          <a:lstStyle/>
          <a:p>
            <a:pPr algn="l">
              <a:lnSpc>
                <a:spcPts val="2560"/>
              </a:lnSpc>
            </a:pPr>
            <a:r>
              <a:rPr lang="en-US" sz="2133">
                <a:solidFill>
                  <a:srgbClr val="0202E8"/>
                </a:solidFill>
                <a:latin typeface="Trebuchet MS"/>
                <a:ea typeface="Trebuchet MS"/>
                <a:cs typeface="Trebuchet MS"/>
                <a:sym typeface="Trebuchet MS"/>
              </a:rPr>
              <a:t>E. MINERAL DAN VITAMIN :</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1. MENINGKATKAN METABOLISME.</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2. MENJAGA STABILITAS ENZIM &amp; HORMON.</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3. MENGUATKAN KINERJA ORGAN.</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4. MEMELIHARA KEKUATAN OTOT ( Mg ).</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5. MEMELIHARA KESEHATAN GIGI ( FLUOR ).</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6. MENGATUR KINERJA SARAF ( K ).</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7. MENGUATKAN TULANG ( Ca ).</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8. MENJAGA DAYA TAHAN TUBUH ( Vit.C&amp;E).</a:t>
            </a:r>
          </a:p>
          <a:p>
            <a:pPr algn="l" marL="323314" indent="-161657" lvl="1">
              <a:lnSpc>
                <a:spcPts val="2560"/>
              </a:lnSpc>
              <a:buFont typeface="Arial"/>
              <a:buChar char="•"/>
            </a:pPr>
            <a:r>
              <a:rPr lang="en-US" sz="2133">
                <a:solidFill>
                  <a:srgbClr val="0202E8"/>
                </a:solidFill>
                <a:latin typeface="Trebuchet MS"/>
                <a:ea typeface="Trebuchet MS"/>
                <a:cs typeface="Trebuchet MS"/>
                <a:sym typeface="Trebuchet MS"/>
              </a:rPr>
              <a:t>  9. MEMBANTU MENGATUR GULA DARAH( Cr)</a:t>
            </a:r>
          </a:p>
          <a:p>
            <a:pPr algn="l" marL="323314" indent="-161657" lvl="1">
              <a:lnSpc>
                <a:spcPts val="2560"/>
              </a:lnSpc>
            </a:pPr>
          </a:p>
        </p:txBody>
      </p:sp>
      <p:sp>
        <p:nvSpPr>
          <p:cNvPr name="Freeform 10" id="10" descr="13"/>
          <p:cNvSpPr/>
          <p:nvPr/>
        </p:nvSpPr>
        <p:spPr>
          <a:xfrm flipH="false" flipV="false" rot="0">
            <a:off x="7889241" y="4632960"/>
            <a:ext cx="1864359" cy="2682240"/>
          </a:xfrm>
          <a:custGeom>
            <a:avLst/>
            <a:gdLst/>
            <a:ahLst/>
            <a:cxnLst/>
            <a:rect r="r" b="b" t="t" l="l"/>
            <a:pathLst>
              <a:path h="2682240" w="1864359">
                <a:moveTo>
                  <a:pt x="0" y="0"/>
                </a:moveTo>
                <a:lnTo>
                  <a:pt x="1864359" y="0"/>
                </a:lnTo>
                <a:lnTo>
                  <a:pt x="1864359" y="2682240"/>
                </a:lnTo>
                <a:lnTo>
                  <a:pt x="0" y="2682240"/>
                </a:lnTo>
                <a:lnTo>
                  <a:pt x="0" y="0"/>
                </a:lnTo>
                <a:close/>
              </a:path>
            </a:pathLst>
          </a:custGeom>
          <a:blipFill>
            <a:blip r:embed="rId9"/>
            <a:stretch>
              <a:fillRect l="0" t="0" r="-113" b="0"/>
            </a:stretch>
          </a:blipFill>
        </p:spPr>
      </p:sp>
      <p:sp>
        <p:nvSpPr>
          <p:cNvPr name="Freeform 11" id="11" descr="14"/>
          <p:cNvSpPr/>
          <p:nvPr/>
        </p:nvSpPr>
        <p:spPr>
          <a:xfrm flipH="false" flipV="false" rot="0">
            <a:off x="7233920" y="2926080"/>
            <a:ext cx="2519680" cy="1737360"/>
          </a:xfrm>
          <a:custGeom>
            <a:avLst/>
            <a:gdLst/>
            <a:ahLst/>
            <a:cxnLst/>
            <a:rect r="r" b="b" t="t" l="l"/>
            <a:pathLst>
              <a:path h="1737360" w="2519680">
                <a:moveTo>
                  <a:pt x="0" y="0"/>
                </a:moveTo>
                <a:lnTo>
                  <a:pt x="2519680" y="0"/>
                </a:lnTo>
                <a:lnTo>
                  <a:pt x="2519680" y="1737360"/>
                </a:lnTo>
                <a:lnTo>
                  <a:pt x="0" y="1737360"/>
                </a:lnTo>
                <a:lnTo>
                  <a:pt x="0" y="0"/>
                </a:lnTo>
                <a:close/>
              </a:path>
            </a:pathLst>
          </a:custGeom>
          <a:blipFill>
            <a:blip r:embed="rId10"/>
            <a:stretch>
              <a:fillRect l="0" t="0" r="0" b="-90"/>
            </a:stretch>
          </a:blipFill>
        </p:spPr>
      </p:sp>
      <p:sp>
        <p:nvSpPr>
          <p:cNvPr name="Freeform 12" id="12" descr="12"/>
          <p:cNvSpPr/>
          <p:nvPr/>
        </p:nvSpPr>
        <p:spPr>
          <a:xfrm flipH="false" flipV="false" rot="0">
            <a:off x="6177280" y="5445760"/>
            <a:ext cx="1715347" cy="1869440"/>
          </a:xfrm>
          <a:custGeom>
            <a:avLst/>
            <a:gdLst/>
            <a:ahLst/>
            <a:cxnLst/>
            <a:rect r="r" b="b" t="t" l="l"/>
            <a:pathLst>
              <a:path h="1869440" w="1715347">
                <a:moveTo>
                  <a:pt x="0" y="0"/>
                </a:moveTo>
                <a:lnTo>
                  <a:pt x="1715347" y="0"/>
                </a:lnTo>
                <a:lnTo>
                  <a:pt x="1715347" y="1869440"/>
                </a:lnTo>
                <a:lnTo>
                  <a:pt x="0" y="1869440"/>
                </a:lnTo>
                <a:lnTo>
                  <a:pt x="0" y="0"/>
                </a:lnTo>
                <a:close/>
              </a:path>
            </a:pathLst>
          </a:custGeom>
          <a:blipFill>
            <a:blip r:embed="rId11"/>
            <a:stretch>
              <a:fillRect l="0" t="0" r="0" b="-30"/>
            </a:stretch>
          </a:blipFill>
        </p:spPr>
      </p:sp>
      <p:sp>
        <p:nvSpPr>
          <p:cNvPr name="Freeform 13" id="13" descr="3"/>
          <p:cNvSpPr/>
          <p:nvPr/>
        </p:nvSpPr>
        <p:spPr>
          <a:xfrm flipH="false" flipV="false" rot="0">
            <a:off x="4389120" y="6090921"/>
            <a:ext cx="1706880" cy="1224279"/>
          </a:xfrm>
          <a:custGeom>
            <a:avLst/>
            <a:gdLst/>
            <a:ahLst/>
            <a:cxnLst/>
            <a:rect r="r" b="b" t="t" l="l"/>
            <a:pathLst>
              <a:path h="1224279" w="1706880">
                <a:moveTo>
                  <a:pt x="0" y="0"/>
                </a:moveTo>
                <a:lnTo>
                  <a:pt x="1706880" y="0"/>
                </a:lnTo>
                <a:lnTo>
                  <a:pt x="1706880" y="1224279"/>
                </a:lnTo>
                <a:lnTo>
                  <a:pt x="0" y="1224279"/>
                </a:lnTo>
                <a:lnTo>
                  <a:pt x="0" y="0"/>
                </a:lnTo>
                <a:close/>
              </a:path>
            </a:pathLst>
          </a:custGeom>
          <a:blipFill>
            <a:blip r:embed="rId12"/>
            <a:stretch>
              <a:fillRect l="0" t="0" r="-52"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Freeform 8" id="8" descr="bless-tea-teh-hitam-7-728.jpg"/>
          <p:cNvSpPr/>
          <p:nvPr/>
        </p:nvSpPr>
        <p:spPr>
          <a:xfrm flipH="false" flipV="false" rot="0">
            <a:off x="243840" y="162560"/>
            <a:ext cx="9347200" cy="6990079"/>
          </a:xfrm>
          <a:custGeom>
            <a:avLst/>
            <a:gdLst/>
            <a:ahLst/>
            <a:cxnLst/>
            <a:rect r="r" b="b" t="t" l="l"/>
            <a:pathLst>
              <a:path h="6990079" w="9347200">
                <a:moveTo>
                  <a:pt x="0" y="0"/>
                </a:moveTo>
                <a:lnTo>
                  <a:pt x="9347200" y="0"/>
                </a:lnTo>
                <a:lnTo>
                  <a:pt x="9347200" y="6990079"/>
                </a:lnTo>
                <a:lnTo>
                  <a:pt x="0" y="6990079"/>
                </a:lnTo>
                <a:lnTo>
                  <a:pt x="0" y="0"/>
                </a:lnTo>
                <a:close/>
              </a:path>
            </a:pathLst>
          </a:custGeom>
          <a:blipFill>
            <a:blip r:embed="rId9"/>
            <a:stretch>
              <a:fillRect l="0" t="-145" r="0" b="-145"/>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4019524"/>
            <a:ext cx="9753600" cy="2438400"/>
            <a:chOff x="0" y="0"/>
            <a:chExt cx="13004800" cy="3251200"/>
          </a:xfrm>
        </p:grpSpPr>
        <p:sp>
          <p:nvSpPr>
            <p:cNvPr name="Freeform 4" id="4"/>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5" id="5"/>
          <p:cNvSpPr/>
          <p:nvPr/>
        </p:nvSpPr>
        <p:spPr>
          <a:xfrm flipH="false" flipV="false" rot="0">
            <a:off x="0" y="0"/>
            <a:ext cx="9753600" cy="2600960"/>
          </a:xfrm>
          <a:custGeom>
            <a:avLst/>
            <a:gdLst/>
            <a:ahLst/>
            <a:cxnLst/>
            <a:rect r="r" b="b" t="t" l="l"/>
            <a:pathLst>
              <a:path h="2600960" w="9753600">
                <a:moveTo>
                  <a:pt x="0" y="0"/>
                </a:moveTo>
                <a:lnTo>
                  <a:pt x="9753600" y="0"/>
                </a:lnTo>
                <a:lnTo>
                  <a:pt x="9753600" y="2600960"/>
                </a:lnTo>
                <a:lnTo>
                  <a:pt x="0" y="2600960"/>
                </a:lnTo>
                <a:lnTo>
                  <a:pt x="0" y="0"/>
                </a:lnTo>
                <a:close/>
              </a:path>
            </a:pathLst>
          </a:custGeom>
          <a:blipFill>
            <a:blip r:embed="rId4"/>
            <a:stretch>
              <a:fillRect l="0" t="0" r="0" b="-181250"/>
            </a:stretch>
          </a:blipFill>
        </p:spPr>
      </p:sp>
      <p:sp>
        <p:nvSpPr>
          <p:cNvPr name="TextBox 6" id="6"/>
          <p:cNvSpPr txBox="true"/>
          <p:nvPr/>
        </p:nvSpPr>
        <p:spPr>
          <a:xfrm rot="0">
            <a:off x="264160" y="2740449"/>
            <a:ext cx="9489440" cy="4295775"/>
          </a:xfrm>
          <a:prstGeom prst="rect">
            <a:avLst/>
          </a:prstGeom>
        </p:spPr>
        <p:txBody>
          <a:bodyPr anchor="t" rtlCol="false" tIns="0" lIns="0" bIns="0" rIns="0">
            <a:spAutoFit/>
          </a:bodyPr>
          <a:lstStyle/>
          <a:p>
            <a:pPr algn="l">
              <a:lnSpc>
                <a:spcPts val="2304"/>
              </a:lnSpc>
            </a:pPr>
            <a:r>
              <a:rPr lang="en-US" b="true" sz="1920" spc="9">
                <a:solidFill>
                  <a:srgbClr val="000000"/>
                </a:solidFill>
                <a:latin typeface="PT Serif Bold"/>
                <a:ea typeface="PT Serif Bold"/>
                <a:cs typeface="PT Serif Bold"/>
                <a:sym typeface="PT Serif Bold"/>
              </a:rPr>
              <a:t>LONDON, MINGGU -  Satu lagi penelitian membuktikan bahwa  kebiasaan meminum teh sangat bermanfaat bagi kesehatan.  Para ahli dari Universitas Dundee melalui hasil penelitian terbaru mengindikasikan, meminum teh hitam dapat dijadikan salah satu cara mencegah penyakit diabetes.</a:t>
            </a:r>
          </a:p>
          <a:p>
            <a:pPr algn="l">
              <a:lnSpc>
                <a:spcPts val="2304"/>
              </a:lnSpc>
            </a:pPr>
          </a:p>
          <a:p>
            <a:pPr algn="l">
              <a:lnSpc>
                <a:spcPts val="2304"/>
              </a:lnSpc>
            </a:pPr>
            <a:r>
              <a:rPr lang="en-US" sz="1920" spc="9">
                <a:solidFill>
                  <a:srgbClr val="000000"/>
                </a:solidFill>
                <a:latin typeface="PT Serif"/>
                <a:ea typeface="PT Serif"/>
                <a:cs typeface="PT Serif"/>
                <a:sym typeface="PT Serif"/>
              </a:rPr>
              <a:t>Seperti diberitakan BBC, Senin (3/3), peneliti  Skotlandia berhasil menemukan sejenis senyawa terkandung dalam teh hitam yang memiliki potensi besar mengatasi penyakit diabetes tipe 2, atau jenis diabetes yang paling banyak diderita saat ini.  Menurut mereka,  senyawa khusus ini mampu berperan seperti halnya insulin dalam tubuh.</a:t>
            </a:r>
          </a:p>
          <a:p>
            <a:pPr algn="l">
              <a:lnSpc>
                <a:spcPts val="2304"/>
              </a:lnSpc>
            </a:pPr>
            <a:r>
              <a:rPr lang="en-US" sz="1920" spc="9">
                <a:solidFill>
                  <a:srgbClr val="000000"/>
                </a:solidFill>
                <a:latin typeface="PT Serif"/>
                <a:ea typeface="PT Serif"/>
                <a:cs typeface="PT Serif"/>
                <a:sym typeface="PT Serif"/>
              </a:rPr>
              <a:t>Ahli dari Universitas Dundee dipimpin oleh Dr Graham Rena bersama tim dari Crop Research Institute ini mengungkapkan bahwa senyawa dalam teh hitam yang disebut theaflavin dan thearubigin dapat meniru  fungsi insulin dalam tubuh.</a:t>
            </a:r>
          </a:p>
          <a:p>
            <a:pPr algn="l">
              <a:lnSpc>
                <a:spcPts val="2304"/>
              </a:lnSpc>
            </a:pPr>
            <a:r>
              <a:rPr lang="en-US" sz="1920" spc="9">
                <a:solidFill>
                  <a:srgbClr val="000000"/>
                </a:solidFill>
                <a:latin typeface="Trebuchet MS"/>
                <a:ea typeface="Trebuchet MS"/>
                <a:cs typeface="Trebuchet MS"/>
                <a:sym typeface="Trebuchet MS"/>
              </a:rPr>
              <a:t>¨Apa yang kami temukan dalam senyawa ini mampu menirukan fungsi insulin pada protein yang dikenal dengan nama foxos,¨ ujar Dr Rena yang mempublikasikan temuannya dalam edisi terbaru jurnal Aging Cell.</a:t>
            </a:r>
          </a:p>
        </p:txBody>
      </p:sp>
      <p:sp>
        <p:nvSpPr>
          <p:cNvPr name="TextBox 7" id="7"/>
          <p:cNvSpPr txBox="true"/>
          <p:nvPr/>
        </p:nvSpPr>
        <p:spPr>
          <a:xfrm rot="0">
            <a:off x="7894320" y="6960658"/>
            <a:ext cx="2011680" cy="227542"/>
          </a:xfrm>
          <a:prstGeom prst="rect">
            <a:avLst/>
          </a:prstGeom>
        </p:spPr>
        <p:txBody>
          <a:bodyPr anchor="t" rtlCol="false" tIns="0" lIns="0" bIns="0" rIns="0">
            <a:spAutoFit/>
          </a:bodyPr>
          <a:lstStyle/>
          <a:p>
            <a:pPr algn="l">
              <a:lnSpc>
                <a:spcPts val="1791"/>
              </a:lnSpc>
            </a:pPr>
            <a:r>
              <a:rPr lang="en-US" b="true" sz="1493" spc="7">
                <a:solidFill>
                  <a:srgbClr val="000000"/>
                </a:solidFill>
                <a:latin typeface="PT Serif Bold"/>
                <a:ea typeface="PT Serif Bold"/>
                <a:cs typeface="PT Serif Bold"/>
                <a:sym typeface="PT Serif Bold"/>
              </a:rPr>
              <a:t>By: Alex Gunawan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4019524"/>
            <a:ext cx="9753600" cy="2438400"/>
            <a:chOff x="0" y="0"/>
            <a:chExt cx="13004800" cy="3251200"/>
          </a:xfrm>
        </p:grpSpPr>
        <p:sp>
          <p:nvSpPr>
            <p:cNvPr name="Freeform 4" id="4"/>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TextBox 5" id="5"/>
          <p:cNvSpPr txBox="true"/>
          <p:nvPr/>
        </p:nvSpPr>
        <p:spPr>
          <a:xfrm rot="0">
            <a:off x="181796" y="5445760"/>
            <a:ext cx="9571804" cy="1485900"/>
          </a:xfrm>
          <a:prstGeom prst="rect">
            <a:avLst/>
          </a:prstGeom>
        </p:spPr>
        <p:txBody>
          <a:bodyPr anchor="t" rtlCol="false" tIns="0" lIns="0" bIns="0" rIns="0">
            <a:spAutoFit/>
          </a:bodyPr>
          <a:lstStyle/>
          <a:p>
            <a:pPr algn="l">
              <a:lnSpc>
                <a:spcPts val="2999"/>
              </a:lnSpc>
            </a:pPr>
            <a:r>
              <a:rPr lang="en-US" sz="2499" spc="9" b="true">
                <a:solidFill>
                  <a:srgbClr val="000000"/>
                </a:solidFill>
                <a:latin typeface="PT Serif Bold"/>
                <a:ea typeface="PT Serif Bold"/>
                <a:cs typeface="PT Serif Bold"/>
                <a:sym typeface="PT Serif Bold"/>
              </a:rPr>
              <a:t>1. Siapkan 1 gelas air hangat </a:t>
            </a:r>
          </a:p>
          <a:p>
            <a:pPr algn="l">
              <a:lnSpc>
                <a:spcPts val="2999"/>
              </a:lnSpc>
            </a:pPr>
            <a:r>
              <a:rPr lang="en-US" sz="2499" spc="9" b="true">
                <a:solidFill>
                  <a:srgbClr val="000000"/>
                </a:solidFill>
                <a:latin typeface="PT Serif Bold"/>
                <a:ea typeface="PT Serif Bold"/>
                <a:cs typeface="PT Serif Bold"/>
                <a:sym typeface="PT Serif Bold"/>
              </a:rPr>
              <a:t>    ( </a:t>
            </a:r>
            <a:r>
              <a:rPr lang="en-US" sz="2499" spc="9" b="true">
                <a:solidFill>
                  <a:srgbClr val="000000"/>
                </a:solidFill>
                <a:latin typeface="PT Serif Bold"/>
                <a:ea typeface="PT Serif Bold"/>
                <a:cs typeface="PT Serif Bold"/>
                <a:sym typeface="PT Serif Bold"/>
              </a:rPr>
              <a:t>maksimal suhu 80 derajat celcius) </a:t>
            </a:r>
          </a:p>
          <a:p>
            <a:pPr algn="l">
              <a:lnSpc>
                <a:spcPts val="2999"/>
              </a:lnSpc>
            </a:pPr>
            <a:r>
              <a:rPr lang="en-US" sz="2499" spc="9" b="true">
                <a:solidFill>
                  <a:srgbClr val="000000"/>
                </a:solidFill>
                <a:latin typeface="PT Serif Bold"/>
                <a:ea typeface="PT Serif Bold"/>
                <a:cs typeface="PT Serif Bold"/>
                <a:sym typeface="PT Serif Bold"/>
              </a:rPr>
              <a:t>2. Masukkan setengah sendok teh Vherin Black Tea</a:t>
            </a:r>
          </a:p>
          <a:p>
            <a:pPr algn="l">
              <a:lnSpc>
                <a:spcPts val="2999"/>
              </a:lnSpc>
            </a:pPr>
            <a:r>
              <a:rPr lang="en-US" sz="2499" spc="11" b="true">
                <a:solidFill>
                  <a:srgbClr val="000000"/>
                </a:solidFill>
                <a:latin typeface="PT Serif Bold"/>
                <a:ea typeface="PT Serif Bold"/>
                <a:cs typeface="PT Serif Bold"/>
                <a:sym typeface="PT Serif Bold"/>
              </a:rPr>
              <a:t>3. Setelah dirasa cukup saring ampasnya dan siap diminum. </a:t>
            </a:r>
          </a:p>
        </p:txBody>
      </p:sp>
      <p:sp>
        <p:nvSpPr>
          <p:cNvPr name="Freeform 6" id="6"/>
          <p:cNvSpPr/>
          <p:nvPr/>
        </p:nvSpPr>
        <p:spPr>
          <a:xfrm flipH="false" flipV="false" rot="336733">
            <a:off x="2970831" y="1611139"/>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4"/>
            <a:stretch>
              <a:fillRect l="0" t="-6" r="0" b="-6"/>
            </a:stretch>
          </a:blipFill>
        </p:spPr>
      </p:sp>
      <p:sp>
        <p:nvSpPr>
          <p:cNvPr name="Freeform 7" id="7"/>
          <p:cNvSpPr/>
          <p:nvPr/>
        </p:nvSpPr>
        <p:spPr>
          <a:xfrm flipH="false" flipV="false" rot="-348456">
            <a:off x="1079574" y="1613690"/>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4"/>
            <a:stretch>
              <a:fillRect l="0" t="-6" r="0" b="-6"/>
            </a:stretch>
          </a:blipFill>
        </p:spPr>
      </p:sp>
      <p:sp>
        <p:nvSpPr>
          <p:cNvPr name="TextBox 8" id="8"/>
          <p:cNvSpPr txBox="true"/>
          <p:nvPr/>
        </p:nvSpPr>
        <p:spPr>
          <a:xfrm rot="0">
            <a:off x="302028" y="460820"/>
            <a:ext cx="9331340" cy="703326"/>
          </a:xfrm>
          <a:prstGeom prst="rect">
            <a:avLst/>
          </a:prstGeom>
        </p:spPr>
        <p:txBody>
          <a:bodyPr anchor="t" rtlCol="false" tIns="0" lIns="0" bIns="0" rIns="0">
            <a:spAutoFit/>
          </a:bodyPr>
          <a:lstStyle/>
          <a:p>
            <a:pPr algn="ctr">
              <a:lnSpc>
                <a:spcPts val="4902"/>
              </a:lnSpc>
            </a:pPr>
            <a:r>
              <a:rPr lang="en-US" sz="5700" spc="-131">
                <a:solidFill>
                  <a:srgbClr val="0BAD5A"/>
                </a:solidFill>
                <a:latin typeface="Trend Slab Four"/>
                <a:ea typeface="Trend Slab Four"/>
                <a:cs typeface="Trend Slab Four"/>
                <a:sym typeface="Trend Slab Four"/>
              </a:rPr>
              <a:t>Vherin Black Tea</a:t>
            </a:r>
          </a:p>
        </p:txBody>
      </p:sp>
      <p:sp>
        <p:nvSpPr>
          <p:cNvPr name="TextBox 9" id="9"/>
          <p:cNvSpPr txBox="true"/>
          <p:nvPr/>
        </p:nvSpPr>
        <p:spPr>
          <a:xfrm rot="0">
            <a:off x="1732254" y="4640263"/>
            <a:ext cx="2515249"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Open Sans Bold"/>
                <a:ea typeface="Open Sans Bold"/>
                <a:cs typeface="Open Sans Bold"/>
                <a:sym typeface="Open Sans Bold"/>
              </a:rPr>
              <a:t>4 - 5 x sehari</a:t>
            </a:r>
          </a:p>
        </p:txBody>
      </p:sp>
      <p:sp>
        <p:nvSpPr>
          <p:cNvPr name="TextBox 10" id="10"/>
          <p:cNvSpPr txBox="true"/>
          <p:nvPr/>
        </p:nvSpPr>
        <p:spPr>
          <a:xfrm rot="0">
            <a:off x="5642248" y="2357729"/>
            <a:ext cx="3379832" cy="1661795"/>
          </a:xfrm>
          <a:prstGeom prst="rect">
            <a:avLst/>
          </a:prstGeom>
        </p:spPr>
        <p:txBody>
          <a:bodyPr anchor="t" rtlCol="false" tIns="0" lIns="0" bIns="0" rIns="0">
            <a:spAutoFit/>
          </a:bodyPr>
          <a:lstStyle/>
          <a:p>
            <a:pPr algn="ctr">
              <a:lnSpc>
                <a:spcPts val="4480"/>
              </a:lnSpc>
            </a:pPr>
            <a:r>
              <a:rPr lang="en-US" sz="3200" b="true">
                <a:solidFill>
                  <a:srgbClr val="C3260C"/>
                </a:solidFill>
                <a:latin typeface="Open Sans Bold"/>
                <a:ea typeface="Open Sans Bold"/>
                <a:cs typeface="Open Sans Bold"/>
                <a:sym typeface="Open Sans Bold"/>
              </a:rPr>
              <a:t>JANGAN ditambahkan gula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5EAEA"/>
        </a:solidFill>
      </p:bgPr>
    </p:bg>
    <p:spTree>
      <p:nvGrpSpPr>
        <p:cNvPr id="1" name=""/>
        <p:cNvGrpSpPr/>
        <p:nvPr/>
      </p:nvGrpSpPr>
      <p:grpSpPr>
        <a:xfrm>
          <a:off x="0" y="0"/>
          <a:ext cx="0" cy="0"/>
          <a:chOff x="0" y="0"/>
          <a:chExt cx="0" cy="0"/>
        </a:xfrm>
      </p:grpSpPr>
      <p:sp>
        <p:nvSpPr>
          <p:cNvPr name="Freeform 2" id="2"/>
          <p:cNvSpPr/>
          <p:nvPr/>
        </p:nvSpPr>
        <p:spPr>
          <a:xfrm flipH="false" flipV="false" rot="0">
            <a:off x="1270" y="7022592"/>
            <a:ext cx="9751061" cy="292608"/>
          </a:xfrm>
          <a:custGeom>
            <a:avLst/>
            <a:gdLst/>
            <a:ahLst/>
            <a:cxnLst/>
            <a:rect r="r" b="b" t="t" l="l"/>
            <a:pathLst>
              <a:path h="292608" w="9751061">
                <a:moveTo>
                  <a:pt x="0" y="0"/>
                </a:moveTo>
                <a:lnTo>
                  <a:pt x="9751062" y="0"/>
                </a:lnTo>
                <a:lnTo>
                  <a:pt x="9751062" y="292608"/>
                </a:lnTo>
                <a:lnTo>
                  <a:pt x="0" y="292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71" y="7022257"/>
            <a:ext cx="9751060" cy="49106"/>
            <a:chOff x="0" y="0"/>
            <a:chExt cx="13001414" cy="65475"/>
          </a:xfrm>
        </p:grpSpPr>
        <p:sp>
          <p:nvSpPr>
            <p:cNvPr name="Freeform 4" id="4"/>
            <p:cNvSpPr/>
            <p:nvPr/>
          </p:nvSpPr>
          <p:spPr>
            <a:xfrm flipH="false" flipV="false" rot="0">
              <a:off x="0" y="0"/>
              <a:ext cx="13001371" cy="65532"/>
            </a:xfrm>
            <a:custGeom>
              <a:avLst/>
              <a:gdLst/>
              <a:ahLst/>
              <a:cxnLst/>
              <a:rect r="r" b="b" t="t" l="l"/>
              <a:pathLst>
                <a:path h="65532" w="13001371">
                  <a:moveTo>
                    <a:pt x="0" y="0"/>
                  </a:moveTo>
                  <a:lnTo>
                    <a:pt x="13001371" y="0"/>
                  </a:lnTo>
                  <a:lnTo>
                    <a:pt x="13001371" y="65532"/>
                  </a:lnTo>
                  <a:lnTo>
                    <a:pt x="0" y="65532"/>
                  </a:lnTo>
                  <a:close/>
                </a:path>
              </a:pathLst>
            </a:custGeom>
            <a:solidFill>
              <a:srgbClr val="FFFFFF"/>
            </a:solidFill>
          </p:spPr>
        </p:sp>
      </p:grpSp>
      <p:sp>
        <p:nvSpPr>
          <p:cNvPr name="Freeform 5" id="5" descr="Sun rising over grassy hills"/>
          <p:cNvSpPr/>
          <p:nvPr/>
        </p:nvSpPr>
        <p:spPr>
          <a:xfrm flipH="false" flipV="false" rot="0">
            <a:off x="1271" y="3"/>
            <a:ext cx="9751060" cy="5118947"/>
          </a:xfrm>
          <a:custGeom>
            <a:avLst/>
            <a:gdLst/>
            <a:ahLst/>
            <a:cxnLst/>
            <a:rect r="r" b="b" t="t" l="l"/>
            <a:pathLst>
              <a:path h="5118947" w="9751060">
                <a:moveTo>
                  <a:pt x="0" y="0"/>
                </a:moveTo>
                <a:lnTo>
                  <a:pt x="9751061" y="0"/>
                </a:lnTo>
                <a:lnTo>
                  <a:pt x="9751061" y="5118947"/>
                </a:lnTo>
                <a:lnTo>
                  <a:pt x="0" y="5118947"/>
                </a:lnTo>
                <a:lnTo>
                  <a:pt x="0" y="0"/>
                </a:lnTo>
                <a:close/>
              </a:path>
            </a:pathLst>
          </a:custGeom>
          <a:blipFill>
            <a:blip r:embed="rId4"/>
            <a:stretch>
              <a:fillRect l="0" t="0" r="-33323" b="0"/>
            </a:stretch>
          </a:blipFill>
        </p:spPr>
      </p:sp>
      <p:grpSp>
        <p:nvGrpSpPr>
          <p:cNvPr name="Group 6" id="6"/>
          <p:cNvGrpSpPr/>
          <p:nvPr/>
        </p:nvGrpSpPr>
        <p:grpSpPr>
          <a:xfrm rot="0">
            <a:off x="1" y="5039360"/>
            <a:ext cx="9751060" cy="81280"/>
            <a:chOff x="0" y="0"/>
            <a:chExt cx="13001414" cy="108373"/>
          </a:xfrm>
        </p:grpSpPr>
        <p:sp>
          <p:nvSpPr>
            <p:cNvPr name="Freeform 7" id="7"/>
            <p:cNvSpPr/>
            <p:nvPr/>
          </p:nvSpPr>
          <p:spPr>
            <a:xfrm flipH="false" flipV="false" rot="0">
              <a:off x="0" y="0"/>
              <a:ext cx="13001371" cy="108331"/>
            </a:xfrm>
            <a:custGeom>
              <a:avLst/>
              <a:gdLst/>
              <a:ahLst/>
              <a:cxnLst/>
              <a:rect r="r" b="b" t="t" l="l"/>
              <a:pathLst>
                <a:path h="108331" w="13001371">
                  <a:moveTo>
                    <a:pt x="0" y="0"/>
                  </a:moveTo>
                  <a:lnTo>
                    <a:pt x="13001371" y="0"/>
                  </a:lnTo>
                  <a:lnTo>
                    <a:pt x="13001371" y="108331"/>
                  </a:lnTo>
                  <a:lnTo>
                    <a:pt x="0" y="108331"/>
                  </a:lnTo>
                  <a:close/>
                </a:path>
              </a:pathLst>
            </a:custGeom>
            <a:solidFill>
              <a:srgbClr val="FFFFFF"/>
            </a:solidFill>
          </p:spPr>
        </p:sp>
      </p:grpSp>
      <p:sp>
        <p:nvSpPr>
          <p:cNvPr name="Freeform 8" id="8"/>
          <p:cNvSpPr/>
          <p:nvPr/>
        </p:nvSpPr>
        <p:spPr>
          <a:xfrm flipH="false" flipV="false" rot="336733">
            <a:off x="5200528" y="702157"/>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5"/>
            <a:stretch>
              <a:fillRect l="0" t="-6" r="0" b="-6"/>
            </a:stretch>
          </a:blipFill>
        </p:spPr>
      </p:sp>
      <p:sp>
        <p:nvSpPr>
          <p:cNvPr name="Freeform 9" id="9"/>
          <p:cNvSpPr/>
          <p:nvPr/>
        </p:nvSpPr>
        <p:spPr>
          <a:xfrm flipH="false" flipV="false" rot="-348456">
            <a:off x="3397546" y="704707"/>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5"/>
            <a:stretch>
              <a:fillRect l="0" t="-6" r="0" b="-6"/>
            </a:stretch>
          </a:blipFill>
        </p:spPr>
      </p:sp>
      <p:grpSp>
        <p:nvGrpSpPr>
          <p:cNvPr name="Group 10" id="10"/>
          <p:cNvGrpSpPr/>
          <p:nvPr/>
        </p:nvGrpSpPr>
        <p:grpSpPr>
          <a:xfrm rot="0">
            <a:off x="1271" y="5120640"/>
            <a:ext cx="9749790" cy="2194560"/>
            <a:chOff x="0" y="0"/>
            <a:chExt cx="3611033" cy="812800"/>
          </a:xfrm>
        </p:grpSpPr>
        <p:sp>
          <p:nvSpPr>
            <p:cNvPr name="Freeform 11" id="11"/>
            <p:cNvSpPr/>
            <p:nvPr/>
          </p:nvSpPr>
          <p:spPr>
            <a:xfrm flipH="false" flipV="false" rot="0">
              <a:off x="0" y="0"/>
              <a:ext cx="3611033" cy="812800"/>
            </a:xfrm>
            <a:custGeom>
              <a:avLst/>
              <a:gdLst/>
              <a:ahLst/>
              <a:cxnLst/>
              <a:rect r="r" b="b" t="t" l="l"/>
              <a:pathLst>
                <a:path h="812800" w="3611033">
                  <a:moveTo>
                    <a:pt x="0" y="0"/>
                  </a:moveTo>
                  <a:lnTo>
                    <a:pt x="3611033" y="0"/>
                  </a:lnTo>
                  <a:lnTo>
                    <a:pt x="3611033" y="812800"/>
                  </a:lnTo>
                  <a:lnTo>
                    <a:pt x="0" y="812800"/>
                  </a:lnTo>
                  <a:close/>
                </a:path>
              </a:pathLst>
            </a:custGeom>
            <a:solidFill>
              <a:srgbClr val="F0B528"/>
            </a:solidFill>
          </p:spPr>
        </p:sp>
        <p:sp>
          <p:nvSpPr>
            <p:cNvPr name="TextBox 12" id="12"/>
            <p:cNvSpPr txBox="true"/>
            <p:nvPr/>
          </p:nvSpPr>
          <p:spPr>
            <a:xfrm>
              <a:off x="0" y="0"/>
              <a:ext cx="3611033" cy="812800"/>
            </a:xfrm>
            <a:prstGeom prst="rect">
              <a:avLst/>
            </a:prstGeom>
          </p:spPr>
          <p:txBody>
            <a:bodyPr anchor="ctr" rtlCol="false" tIns="50800" lIns="50800" bIns="50800" rIns="50800"/>
            <a:lstStyle/>
            <a:p>
              <a:pPr algn="ctr">
                <a:lnSpc>
                  <a:spcPts val="2048"/>
                </a:lnSpc>
              </a:pPr>
            </a:p>
          </p:txBody>
        </p:sp>
      </p:grpSp>
      <p:sp>
        <p:nvSpPr>
          <p:cNvPr name="TextBox 13" id="13"/>
          <p:cNvSpPr txBox="true"/>
          <p:nvPr/>
        </p:nvSpPr>
        <p:spPr>
          <a:xfrm rot="0">
            <a:off x="332864" y="5601782"/>
            <a:ext cx="9085335" cy="1279901"/>
          </a:xfrm>
          <a:prstGeom prst="rect">
            <a:avLst/>
          </a:prstGeom>
        </p:spPr>
        <p:txBody>
          <a:bodyPr anchor="t" rtlCol="false" tIns="0" lIns="0" bIns="0" rIns="0">
            <a:spAutoFit/>
          </a:bodyPr>
          <a:lstStyle/>
          <a:p>
            <a:pPr algn="ctr">
              <a:lnSpc>
                <a:spcPts val="4976"/>
              </a:lnSpc>
            </a:pPr>
            <a:r>
              <a:rPr lang="en-US" b="true" sz="4608" spc="-6">
                <a:solidFill>
                  <a:srgbClr val="FFFFFF"/>
                </a:solidFill>
                <a:latin typeface="PT Sans Bold"/>
                <a:ea typeface="PT Sans Bold"/>
                <a:cs typeface="PT Sans Bold"/>
                <a:sym typeface="PT Sans Bold"/>
              </a:rPr>
              <a:t>Black Tea merupakan salah satu dari 5 teh terbaik di dunia</a:t>
            </a:r>
          </a:p>
        </p:txBody>
      </p:sp>
      <p:sp>
        <p:nvSpPr>
          <p:cNvPr name="TextBox 14" id="14"/>
          <p:cNvSpPr txBox="true"/>
          <p:nvPr/>
        </p:nvSpPr>
        <p:spPr>
          <a:xfrm rot="0">
            <a:off x="474940" y="2292038"/>
            <a:ext cx="2543824" cy="935799"/>
          </a:xfrm>
          <a:prstGeom prst="rect">
            <a:avLst/>
          </a:prstGeom>
        </p:spPr>
        <p:txBody>
          <a:bodyPr anchor="t" rtlCol="false" tIns="0" lIns="0" bIns="0" rIns="0">
            <a:spAutoFit/>
          </a:bodyPr>
          <a:lstStyle/>
          <a:p>
            <a:pPr algn="ctr">
              <a:lnSpc>
                <a:spcPts val="3583"/>
              </a:lnSpc>
            </a:pPr>
            <a:r>
              <a:rPr lang="en-US" sz="2986" b="true">
                <a:solidFill>
                  <a:srgbClr val="404040"/>
                </a:solidFill>
                <a:latin typeface="Arimo Bold"/>
                <a:ea typeface="Arimo Bold"/>
                <a:cs typeface="Arimo Bold"/>
                <a:sym typeface="Arimo Bold"/>
              </a:rPr>
              <a:t>Vherin BLACK TEA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CE67D">
                <a:alpha val="100000"/>
              </a:srgbClr>
            </a:gs>
            <a:gs pos="100000">
              <a:srgbClr val="FFFFFF">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4019524"/>
            <a:ext cx="9753600" cy="2438400"/>
            <a:chOff x="0" y="0"/>
            <a:chExt cx="13004800" cy="3251200"/>
          </a:xfrm>
        </p:grpSpPr>
        <p:sp>
          <p:nvSpPr>
            <p:cNvPr name="Freeform 3" id="3"/>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TextBox 4" id="4"/>
          <p:cNvSpPr txBox="true"/>
          <p:nvPr/>
        </p:nvSpPr>
        <p:spPr>
          <a:xfrm rot="0">
            <a:off x="190073" y="4898858"/>
            <a:ext cx="9373454" cy="2287854"/>
          </a:xfrm>
          <a:prstGeom prst="rect">
            <a:avLst/>
          </a:prstGeom>
        </p:spPr>
        <p:txBody>
          <a:bodyPr anchor="t" rtlCol="false" tIns="0" lIns="0" bIns="0" rIns="0">
            <a:spAutoFit/>
          </a:bodyPr>
          <a:lstStyle/>
          <a:p>
            <a:pPr algn="ctr">
              <a:lnSpc>
                <a:spcPts val="3689"/>
              </a:lnSpc>
            </a:pPr>
            <a:r>
              <a:rPr lang="en-US" b="true" sz="3074" spc="14">
                <a:solidFill>
                  <a:srgbClr val="3A693A"/>
                </a:solidFill>
                <a:latin typeface="PT Serif Bold"/>
                <a:ea typeface="PT Serif Bold"/>
                <a:cs typeface="PT Serif Bold"/>
                <a:sym typeface="PT Serif Bold"/>
              </a:rPr>
              <a:t>VHERIN BLACK TEA:</a:t>
            </a:r>
          </a:p>
          <a:p>
            <a:pPr algn="ctr">
              <a:lnSpc>
                <a:spcPts val="3689"/>
              </a:lnSpc>
            </a:pPr>
            <a:r>
              <a:rPr lang="en-US" b="true" sz="3074" spc="14">
                <a:solidFill>
                  <a:srgbClr val="3A693A"/>
                </a:solidFill>
                <a:latin typeface="PT Serif Bold"/>
                <a:ea typeface="PT Serif Bold"/>
                <a:cs typeface="PT Serif Bold"/>
                <a:sym typeface="PT Serif Bold"/>
              </a:rPr>
              <a:t>Teh yang diambil dari Daun Camelia Sinensis varietas Asamica ( dari 3 pucuk teratas) yang diolah secara Oksidasi Enzimatis / Full Fermentasi sehingga berbentuk Teh Hitam.</a:t>
            </a:r>
          </a:p>
        </p:txBody>
      </p:sp>
      <p:sp>
        <p:nvSpPr>
          <p:cNvPr name="Freeform 5" id="5"/>
          <p:cNvSpPr/>
          <p:nvPr/>
        </p:nvSpPr>
        <p:spPr>
          <a:xfrm flipH="false" flipV="false" rot="336733">
            <a:off x="4622146" y="1126429"/>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2"/>
            <a:stretch>
              <a:fillRect l="0" t="-6" r="0" b="-6"/>
            </a:stretch>
          </a:blipFill>
        </p:spPr>
      </p:sp>
      <p:sp>
        <p:nvSpPr>
          <p:cNvPr name="Freeform 6" id="6"/>
          <p:cNvSpPr/>
          <p:nvPr/>
        </p:nvSpPr>
        <p:spPr>
          <a:xfrm flipH="false" flipV="false" rot="-348456">
            <a:off x="2819164" y="1128979"/>
            <a:ext cx="1776580" cy="2733200"/>
          </a:xfrm>
          <a:custGeom>
            <a:avLst/>
            <a:gdLst/>
            <a:ahLst/>
            <a:cxnLst/>
            <a:rect r="r" b="b" t="t" l="l"/>
            <a:pathLst>
              <a:path h="2733200" w="1776580">
                <a:moveTo>
                  <a:pt x="0" y="0"/>
                </a:moveTo>
                <a:lnTo>
                  <a:pt x="1776580" y="0"/>
                </a:lnTo>
                <a:lnTo>
                  <a:pt x="1776580" y="2733200"/>
                </a:lnTo>
                <a:lnTo>
                  <a:pt x="0" y="2733200"/>
                </a:lnTo>
                <a:lnTo>
                  <a:pt x="0" y="0"/>
                </a:lnTo>
                <a:close/>
              </a:path>
            </a:pathLst>
          </a:custGeom>
          <a:blipFill>
            <a:blip r:embed="rId2"/>
            <a:stretch>
              <a:fillRect l="0" t="-6" r="0" b="-6"/>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6250" t="0" r="-6250" b="0"/>
            </a:stretch>
          </a:blipFill>
        </p:spPr>
      </p:sp>
      <p:sp>
        <p:nvSpPr>
          <p:cNvPr name="Freeform 3" id="3" descr="vi.jpg"/>
          <p:cNvSpPr/>
          <p:nvPr/>
        </p:nvSpPr>
        <p:spPr>
          <a:xfrm flipH="false" flipV="false" rot="0">
            <a:off x="0" y="1463040"/>
            <a:ext cx="9753600" cy="5852160"/>
          </a:xfrm>
          <a:custGeom>
            <a:avLst/>
            <a:gdLst/>
            <a:ahLst/>
            <a:cxnLst/>
            <a:rect r="r" b="b" t="t" l="l"/>
            <a:pathLst>
              <a:path h="5852160" w="9753600">
                <a:moveTo>
                  <a:pt x="0" y="0"/>
                </a:moveTo>
                <a:lnTo>
                  <a:pt x="9753600" y="0"/>
                </a:lnTo>
                <a:lnTo>
                  <a:pt x="9753600" y="5852160"/>
                </a:lnTo>
                <a:lnTo>
                  <a:pt x="0" y="5852160"/>
                </a:lnTo>
                <a:lnTo>
                  <a:pt x="0" y="0"/>
                </a:lnTo>
                <a:close/>
              </a:path>
            </a:pathLst>
          </a:custGeom>
          <a:blipFill>
            <a:blip r:embed="rId3"/>
            <a:stretch>
              <a:fillRect l="0" t="-6461" r="-2140" b="-6461"/>
            </a:stretch>
          </a:blipFill>
        </p:spPr>
      </p:sp>
      <p:grpSp>
        <p:nvGrpSpPr>
          <p:cNvPr name="Group 4" id="4"/>
          <p:cNvGrpSpPr/>
          <p:nvPr/>
        </p:nvGrpSpPr>
        <p:grpSpPr>
          <a:xfrm rot="0">
            <a:off x="4242523" y="3036426"/>
            <a:ext cx="2072640" cy="1666240"/>
            <a:chOff x="0" y="0"/>
            <a:chExt cx="2763520" cy="2221653"/>
          </a:xfrm>
        </p:grpSpPr>
        <p:sp>
          <p:nvSpPr>
            <p:cNvPr name="Freeform 5" id="5"/>
            <p:cNvSpPr/>
            <p:nvPr/>
          </p:nvSpPr>
          <p:spPr>
            <a:xfrm flipH="false" flipV="false" rot="0">
              <a:off x="0" y="0"/>
              <a:ext cx="2763520" cy="2221738"/>
            </a:xfrm>
            <a:custGeom>
              <a:avLst/>
              <a:gdLst/>
              <a:ahLst/>
              <a:cxnLst/>
              <a:rect r="r" b="b" t="t" l="l"/>
              <a:pathLst>
                <a:path h="2221738" w="2763520">
                  <a:moveTo>
                    <a:pt x="0" y="1110869"/>
                  </a:moveTo>
                  <a:cubicBezTo>
                    <a:pt x="0" y="491998"/>
                    <a:pt x="624586" y="0"/>
                    <a:pt x="1381760" y="0"/>
                  </a:cubicBezTo>
                  <a:cubicBezTo>
                    <a:pt x="2138934" y="0"/>
                    <a:pt x="2763520" y="491998"/>
                    <a:pt x="2763520" y="1110869"/>
                  </a:cubicBezTo>
                  <a:lnTo>
                    <a:pt x="2736469" y="1110869"/>
                  </a:lnTo>
                  <a:lnTo>
                    <a:pt x="2763520" y="1110869"/>
                  </a:lnTo>
                  <a:cubicBezTo>
                    <a:pt x="2763520" y="1729740"/>
                    <a:pt x="2138934" y="2221738"/>
                    <a:pt x="1381760" y="2221738"/>
                  </a:cubicBezTo>
                  <a:lnTo>
                    <a:pt x="1381760" y="2194560"/>
                  </a:lnTo>
                  <a:lnTo>
                    <a:pt x="1381760" y="2221611"/>
                  </a:lnTo>
                  <a:cubicBezTo>
                    <a:pt x="624586" y="2221611"/>
                    <a:pt x="0" y="1729613"/>
                    <a:pt x="0" y="1110869"/>
                  </a:cubicBezTo>
                  <a:lnTo>
                    <a:pt x="27051" y="1110869"/>
                  </a:lnTo>
                  <a:lnTo>
                    <a:pt x="54229" y="1110869"/>
                  </a:lnTo>
                  <a:lnTo>
                    <a:pt x="27051" y="1110869"/>
                  </a:lnTo>
                  <a:lnTo>
                    <a:pt x="0" y="1110869"/>
                  </a:lnTo>
                  <a:moveTo>
                    <a:pt x="54229" y="1110869"/>
                  </a:moveTo>
                  <a:cubicBezTo>
                    <a:pt x="54229" y="1125855"/>
                    <a:pt x="42037" y="1137920"/>
                    <a:pt x="27178" y="1137920"/>
                  </a:cubicBezTo>
                  <a:cubicBezTo>
                    <a:pt x="12319" y="1137920"/>
                    <a:pt x="0" y="1125728"/>
                    <a:pt x="0" y="1110869"/>
                  </a:cubicBezTo>
                  <a:cubicBezTo>
                    <a:pt x="0" y="1096010"/>
                    <a:pt x="12192" y="1083818"/>
                    <a:pt x="27051" y="1083818"/>
                  </a:cubicBezTo>
                  <a:cubicBezTo>
                    <a:pt x="41910" y="1083818"/>
                    <a:pt x="54102" y="1096010"/>
                    <a:pt x="54102" y="1110869"/>
                  </a:cubicBezTo>
                  <a:cubicBezTo>
                    <a:pt x="54102" y="1689100"/>
                    <a:pt x="642493" y="2167509"/>
                    <a:pt x="1381633" y="2167509"/>
                  </a:cubicBezTo>
                  <a:cubicBezTo>
                    <a:pt x="2120773" y="2167509"/>
                    <a:pt x="2709291" y="1689100"/>
                    <a:pt x="2709291" y="1110869"/>
                  </a:cubicBezTo>
                  <a:cubicBezTo>
                    <a:pt x="2709291" y="532638"/>
                    <a:pt x="2120900" y="54229"/>
                    <a:pt x="1381760" y="54229"/>
                  </a:cubicBezTo>
                  <a:lnTo>
                    <a:pt x="1381760" y="27051"/>
                  </a:lnTo>
                  <a:lnTo>
                    <a:pt x="1381760" y="54229"/>
                  </a:lnTo>
                  <a:cubicBezTo>
                    <a:pt x="642620" y="54229"/>
                    <a:pt x="54229" y="532638"/>
                    <a:pt x="54229" y="1110869"/>
                  </a:cubicBezTo>
                  <a:close/>
                </a:path>
              </a:pathLst>
            </a:custGeom>
            <a:solidFill>
              <a:srgbClr val="C00000"/>
            </a:solidFill>
          </p:spPr>
        </p:sp>
      </p:grpSp>
      <p:grpSp>
        <p:nvGrpSpPr>
          <p:cNvPr name="Group 6" id="6"/>
          <p:cNvGrpSpPr/>
          <p:nvPr/>
        </p:nvGrpSpPr>
        <p:grpSpPr>
          <a:xfrm rot="0">
            <a:off x="7599680" y="4254500"/>
            <a:ext cx="1503680" cy="1422400"/>
            <a:chOff x="0" y="0"/>
            <a:chExt cx="2004907" cy="1896533"/>
          </a:xfrm>
        </p:grpSpPr>
        <p:sp>
          <p:nvSpPr>
            <p:cNvPr name="Freeform 7" id="7"/>
            <p:cNvSpPr/>
            <p:nvPr/>
          </p:nvSpPr>
          <p:spPr>
            <a:xfrm flipH="false" flipV="false" rot="0">
              <a:off x="0" y="0"/>
              <a:ext cx="2004822" cy="1896618"/>
            </a:xfrm>
            <a:custGeom>
              <a:avLst/>
              <a:gdLst/>
              <a:ahLst/>
              <a:cxnLst/>
              <a:rect r="r" b="b" t="t" l="l"/>
              <a:pathLst>
                <a:path h="1896618" w="2004822">
                  <a:moveTo>
                    <a:pt x="0" y="948309"/>
                  </a:moveTo>
                  <a:cubicBezTo>
                    <a:pt x="0" y="423164"/>
                    <a:pt x="450342" y="0"/>
                    <a:pt x="1002411" y="0"/>
                  </a:cubicBezTo>
                  <a:lnTo>
                    <a:pt x="1002411" y="27051"/>
                  </a:lnTo>
                  <a:lnTo>
                    <a:pt x="1002411" y="0"/>
                  </a:lnTo>
                  <a:cubicBezTo>
                    <a:pt x="1554607" y="0"/>
                    <a:pt x="2004822" y="423164"/>
                    <a:pt x="2004822" y="948309"/>
                  </a:cubicBezTo>
                  <a:lnTo>
                    <a:pt x="1977771" y="948309"/>
                  </a:lnTo>
                  <a:lnTo>
                    <a:pt x="2004822" y="948309"/>
                  </a:lnTo>
                  <a:cubicBezTo>
                    <a:pt x="2004822" y="1473454"/>
                    <a:pt x="1554480" y="1896618"/>
                    <a:pt x="1002411" y="1896618"/>
                  </a:cubicBezTo>
                  <a:lnTo>
                    <a:pt x="1002411" y="1869440"/>
                  </a:lnTo>
                  <a:lnTo>
                    <a:pt x="1002411" y="1896491"/>
                  </a:lnTo>
                  <a:cubicBezTo>
                    <a:pt x="450342" y="1896491"/>
                    <a:pt x="0" y="1473454"/>
                    <a:pt x="0" y="948309"/>
                  </a:cubicBezTo>
                  <a:lnTo>
                    <a:pt x="27051" y="948309"/>
                  </a:lnTo>
                  <a:lnTo>
                    <a:pt x="54229" y="948309"/>
                  </a:lnTo>
                  <a:lnTo>
                    <a:pt x="27051" y="948309"/>
                  </a:lnTo>
                  <a:lnTo>
                    <a:pt x="0" y="948309"/>
                  </a:lnTo>
                  <a:moveTo>
                    <a:pt x="54229" y="948309"/>
                  </a:moveTo>
                  <a:cubicBezTo>
                    <a:pt x="54229" y="963295"/>
                    <a:pt x="42037" y="975360"/>
                    <a:pt x="27178" y="975360"/>
                  </a:cubicBezTo>
                  <a:cubicBezTo>
                    <a:pt x="12319" y="975360"/>
                    <a:pt x="0" y="963168"/>
                    <a:pt x="0" y="948309"/>
                  </a:cubicBezTo>
                  <a:cubicBezTo>
                    <a:pt x="0" y="933450"/>
                    <a:pt x="12192" y="921258"/>
                    <a:pt x="27051" y="921258"/>
                  </a:cubicBezTo>
                  <a:cubicBezTo>
                    <a:pt x="41910" y="921258"/>
                    <a:pt x="54102" y="933450"/>
                    <a:pt x="54102" y="948309"/>
                  </a:cubicBezTo>
                  <a:cubicBezTo>
                    <a:pt x="54102" y="1440688"/>
                    <a:pt x="477139" y="1842389"/>
                    <a:pt x="1002411" y="1842389"/>
                  </a:cubicBezTo>
                  <a:cubicBezTo>
                    <a:pt x="1527683" y="1842389"/>
                    <a:pt x="1950720" y="1440688"/>
                    <a:pt x="1950720" y="948309"/>
                  </a:cubicBezTo>
                  <a:cubicBezTo>
                    <a:pt x="1950720" y="455930"/>
                    <a:pt x="1527683" y="54229"/>
                    <a:pt x="1002411" y="54229"/>
                  </a:cubicBezTo>
                  <a:lnTo>
                    <a:pt x="1002411" y="27051"/>
                  </a:lnTo>
                  <a:lnTo>
                    <a:pt x="1002411" y="54229"/>
                  </a:lnTo>
                  <a:cubicBezTo>
                    <a:pt x="477266" y="54229"/>
                    <a:pt x="54229" y="455930"/>
                    <a:pt x="54229" y="948309"/>
                  </a:cubicBezTo>
                  <a:close/>
                </a:path>
              </a:pathLst>
            </a:custGeom>
            <a:solidFill>
              <a:srgbClr val="191D34"/>
            </a:solidFill>
          </p:spPr>
        </p:sp>
      </p:grpSp>
      <p:grpSp>
        <p:nvGrpSpPr>
          <p:cNvPr name="Group 8" id="8"/>
          <p:cNvGrpSpPr/>
          <p:nvPr/>
        </p:nvGrpSpPr>
        <p:grpSpPr>
          <a:xfrm rot="0">
            <a:off x="4622800" y="1463040"/>
            <a:ext cx="5493403" cy="2058814"/>
            <a:chOff x="0" y="0"/>
            <a:chExt cx="2034594" cy="762524"/>
          </a:xfrm>
        </p:grpSpPr>
        <p:sp>
          <p:nvSpPr>
            <p:cNvPr name="Freeform 9" id="9"/>
            <p:cNvSpPr/>
            <p:nvPr/>
          </p:nvSpPr>
          <p:spPr>
            <a:xfrm flipH="false" flipV="false" rot="0">
              <a:off x="0" y="0"/>
              <a:ext cx="2034605" cy="762524"/>
            </a:xfrm>
            <a:custGeom>
              <a:avLst/>
              <a:gdLst/>
              <a:ahLst/>
              <a:cxnLst/>
              <a:rect r="r" b="b" t="t" l="l"/>
              <a:pathLst>
                <a:path h="762524" w="2034605">
                  <a:moveTo>
                    <a:pt x="1731351" y="0"/>
                  </a:moveTo>
                  <a:lnTo>
                    <a:pt x="282407" y="0"/>
                  </a:lnTo>
                  <a:cubicBezTo>
                    <a:pt x="126426" y="0"/>
                    <a:pt x="0" y="123512"/>
                    <a:pt x="0" y="303812"/>
                  </a:cubicBezTo>
                  <a:cubicBezTo>
                    <a:pt x="0" y="437493"/>
                    <a:pt x="66279" y="532633"/>
                    <a:pt x="162037" y="576775"/>
                  </a:cubicBezTo>
                  <a:lnTo>
                    <a:pt x="162037" y="762524"/>
                  </a:lnTo>
                  <a:lnTo>
                    <a:pt x="353844" y="603056"/>
                  </a:lnTo>
                  <a:lnTo>
                    <a:pt x="1731351" y="603056"/>
                  </a:lnTo>
                  <a:cubicBezTo>
                    <a:pt x="1908156" y="603056"/>
                    <a:pt x="2034594" y="479544"/>
                    <a:pt x="2034594" y="303794"/>
                  </a:cubicBezTo>
                  <a:cubicBezTo>
                    <a:pt x="2034605" y="123512"/>
                    <a:pt x="1908156" y="0"/>
                    <a:pt x="1731351" y="0"/>
                  </a:cubicBezTo>
                  <a:close/>
                </a:path>
              </a:pathLst>
            </a:custGeom>
            <a:gradFill rotWithShape="true">
              <a:gsLst>
                <a:gs pos="0">
                  <a:srgbClr val="67E785">
                    <a:alpha val="100000"/>
                  </a:srgbClr>
                </a:gs>
                <a:gs pos="100000">
                  <a:srgbClr val="212745">
                    <a:alpha val="100000"/>
                  </a:srgbClr>
                </a:gs>
              </a:gsLst>
              <a:lin ang="5400000"/>
            </a:gradFill>
          </p:spPr>
        </p:sp>
        <p:sp>
          <p:nvSpPr>
            <p:cNvPr name="TextBox 10" id="10"/>
            <p:cNvSpPr txBox="true"/>
            <p:nvPr/>
          </p:nvSpPr>
          <p:spPr>
            <a:xfrm>
              <a:off x="0" y="38100"/>
              <a:ext cx="2034594" cy="533924"/>
            </a:xfrm>
            <a:prstGeom prst="rect">
              <a:avLst/>
            </a:prstGeom>
          </p:spPr>
          <p:txBody>
            <a:bodyPr anchor="ctr" rtlCol="false" tIns="50800" lIns="50800" bIns="50800" rIns="50800"/>
            <a:lstStyle/>
            <a:p>
              <a:pPr algn="ctr">
                <a:lnSpc>
                  <a:spcPts val="2048"/>
                </a:lnSpc>
              </a:pPr>
            </a:p>
          </p:txBody>
        </p:sp>
      </p:grpSp>
      <p:sp>
        <p:nvSpPr>
          <p:cNvPr name="TextBox 11" id="11"/>
          <p:cNvSpPr txBox="true"/>
          <p:nvPr/>
        </p:nvSpPr>
        <p:spPr>
          <a:xfrm rot="0">
            <a:off x="504681" y="205740"/>
            <a:ext cx="6621499" cy="800100"/>
          </a:xfrm>
          <a:prstGeom prst="rect">
            <a:avLst/>
          </a:prstGeom>
        </p:spPr>
        <p:txBody>
          <a:bodyPr anchor="t" rtlCol="false" tIns="0" lIns="0" bIns="0" rIns="0">
            <a:spAutoFit/>
          </a:bodyPr>
          <a:lstStyle/>
          <a:p>
            <a:pPr algn="r" marL="669205" indent="-334603" lvl="1">
              <a:lnSpc>
                <a:spcPts val="6239"/>
              </a:lnSpc>
              <a:buFont typeface="Arial"/>
              <a:buChar char="•"/>
            </a:pPr>
            <a:r>
              <a:rPr lang="en-US" b="true" sz="5199" i="true">
                <a:solidFill>
                  <a:srgbClr val="000000"/>
                </a:solidFill>
                <a:latin typeface="Trebuchet MS Bold Italics"/>
                <a:ea typeface="Trebuchet MS Bold Italics"/>
                <a:cs typeface="Trebuchet MS Bold Italics"/>
                <a:sym typeface="Trebuchet MS Bold Italics"/>
              </a:rPr>
              <a:t>Camellia sinensis</a:t>
            </a:r>
          </a:p>
        </p:txBody>
      </p:sp>
      <p:sp>
        <p:nvSpPr>
          <p:cNvPr name="TextBox 12" id="12"/>
          <p:cNvSpPr txBox="true"/>
          <p:nvPr/>
        </p:nvSpPr>
        <p:spPr>
          <a:xfrm rot="0">
            <a:off x="5063700" y="1617201"/>
            <a:ext cx="4124960" cy="1419225"/>
          </a:xfrm>
          <a:prstGeom prst="rect">
            <a:avLst/>
          </a:prstGeom>
        </p:spPr>
        <p:txBody>
          <a:bodyPr anchor="t" rtlCol="false" tIns="0" lIns="0" bIns="0" rIns="0">
            <a:spAutoFit/>
          </a:bodyPr>
          <a:lstStyle/>
          <a:p>
            <a:pPr algn="l">
              <a:lnSpc>
                <a:spcPts val="2815"/>
              </a:lnSpc>
            </a:pPr>
          </a:p>
          <a:p>
            <a:pPr algn="l" marL="350768" indent="-175384" lvl="1">
              <a:lnSpc>
                <a:spcPts val="2815"/>
              </a:lnSpc>
              <a:buFont typeface="Arial"/>
              <a:buChar char="•"/>
            </a:pPr>
            <a:r>
              <a:rPr lang="en-US" b="true" sz="2346">
                <a:solidFill>
                  <a:srgbClr val="FFFFFF"/>
                </a:solidFill>
                <a:latin typeface="Trebuchet MS Bold"/>
                <a:ea typeface="Trebuchet MS Bold"/>
                <a:cs typeface="Trebuchet MS Bold"/>
                <a:sym typeface="Trebuchet MS Bold"/>
              </a:rPr>
              <a:t>High polyphenol</a:t>
            </a:r>
          </a:p>
          <a:p>
            <a:pPr algn="l" marL="350479" indent="-175240" lvl="1">
              <a:lnSpc>
                <a:spcPts val="2816"/>
              </a:lnSpc>
              <a:buFont typeface="Arial"/>
              <a:buChar char="•"/>
            </a:pPr>
            <a:r>
              <a:rPr lang="en-US" b="true" sz="2346">
                <a:solidFill>
                  <a:srgbClr val="FFFFFF"/>
                </a:solidFill>
                <a:latin typeface="Trebuchet MS Bold"/>
                <a:ea typeface="Trebuchet MS Bold"/>
                <a:cs typeface="Trebuchet MS Bold"/>
                <a:sym typeface="Trebuchet MS Bold"/>
              </a:rPr>
              <a:t>Low Amino Acid</a:t>
            </a:r>
          </a:p>
          <a:p>
            <a:pPr algn="l" marL="350479" indent="-175240" lvl="1">
              <a:lnSpc>
                <a:spcPts val="2815"/>
              </a:lnSpc>
              <a:buFont typeface="Arial"/>
              <a:buChar char="•"/>
            </a:pPr>
            <a:r>
              <a:rPr lang="en-US" b="true" sz="2346">
                <a:solidFill>
                  <a:srgbClr val="FFFFFF"/>
                </a:solidFill>
                <a:latin typeface="Trebuchet MS Bold"/>
                <a:ea typeface="Trebuchet MS Bold"/>
                <a:cs typeface="Trebuchet MS Bold"/>
                <a:sym typeface="Trebuchet MS Bold"/>
              </a:rPr>
              <a:t>Black Tea</a:t>
            </a:r>
          </a:p>
        </p:txBody>
      </p:sp>
      <p:sp>
        <p:nvSpPr>
          <p:cNvPr name="TextBox 13" id="13"/>
          <p:cNvSpPr txBox="true"/>
          <p:nvPr/>
        </p:nvSpPr>
        <p:spPr>
          <a:xfrm rot="0">
            <a:off x="5278843" y="1405890"/>
            <a:ext cx="4181317" cy="514350"/>
          </a:xfrm>
          <a:prstGeom prst="rect">
            <a:avLst/>
          </a:prstGeom>
        </p:spPr>
        <p:txBody>
          <a:bodyPr anchor="t" rtlCol="false" tIns="0" lIns="0" bIns="0" rIns="0">
            <a:spAutoFit/>
          </a:bodyPr>
          <a:lstStyle/>
          <a:p>
            <a:pPr algn="r">
              <a:lnSpc>
                <a:spcPts val="4200"/>
              </a:lnSpc>
            </a:pPr>
            <a:r>
              <a:rPr lang="en-US" b="true" sz="3000" i="true" spc="-105">
                <a:solidFill>
                  <a:srgbClr val="FFFFFF"/>
                </a:solidFill>
                <a:latin typeface="Cooper BT Bold Italics"/>
                <a:ea typeface="Cooper BT Bold Italics"/>
                <a:cs typeface="Cooper BT Bold Italics"/>
                <a:sym typeface="Cooper BT Bold Italics"/>
              </a:rPr>
              <a:t>Varietas Asamica</a:t>
            </a:r>
          </a:p>
        </p:txBody>
      </p:sp>
      <p:grpSp>
        <p:nvGrpSpPr>
          <p:cNvPr name="Group 14" id="14"/>
          <p:cNvGrpSpPr/>
          <p:nvPr/>
        </p:nvGrpSpPr>
        <p:grpSpPr>
          <a:xfrm rot="-10800000">
            <a:off x="3836123" y="4785705"/>
            <a:ext cx="4958080" cy="2239590"/>
            <a:chOff x="0" y="0"/>
            <a:chExt cx="1836326" cy="829478"/>
          </a:xfrm>
        </p:grpSpPr>
        <p:sp>
          <p:nvSpPr>
            <p:cNvPr name="Freeform 15" id="15"/>
            <p:cNvSpPr/>
            <p:nvPr/>
          </p:nvSpPr>
          <p:spPr>
            <a:xfrm flipH="false" flipV="false" rot="0">
              <a:off x="0" y="0"/>
              <a:ext cx="1836337" cy="829478"/>
            </a:xfrm>
            <a:custGeom>
              <a:avLst/>
              <a:gdLst/>
              <a:ahLst/>
              <a:cxnLst/>
              <a:rect r="r" b="b" t="t" l="l"/>
              <a:pathLst>
                <a:path h="829478" w="1836337">
                  <a:moveTo>
                    <a:pt x="1536461" y="0"/>
                  </a:moveTo>
                  <a:lnTo>
                    <a:pt x="282407" y="0"/>
                  </a:lnTo>
                  <a:cubicBezTo>
                    <a:pt x="126426" y="0"/>
                    <a:pt x="0" y="123512"/>
                    <a:pt x="0" y="340263"/>
                  </a:cubicBezTo>
                  <a:cubicBezTo>
                    <a:pt x="0" y="504447"/>
                    <a:pt x="66279" y="599587"/>
                    <a:pt x="162037" y="643729"/>
                  </a:cubicBezTo>
                  <a:lnTo>
                    <a:pt x="162037" y="829478"/>
                  </a:lnTo>
                  <a:lnTo>
                    <a:pt x="353844" y="670010"/>
                  </a:lnTo>
                  <a:lnTo>
                    <a:pt x="1536461" y="670010"/>
                  </a:lnTo>
                  <a:cubicBezTo>
                    <a:pt x="1709888" y="670010"/>
                    <a:pt x="1836326" y="546498"/>
                    <a:pt x="1836326" y="340234"/>
                  </a:cubicBezTo>
                  <a:cubicBezTo>
                    <a:pt x="1836337" y="123512"/>
                    <a:pt x="1709888" y="0"/>
                    <a:pt x="1536461" y="0"/>
                  </a:cubicBezTo>
                  <a:close/>
                </a:path>
              </a:pathLst>
            </a:custGeom>
            <a:gradFill rotWithShape="true">
              <a:gsLst>
                <a:gs pos="0">
                  <a:srgbClr val="67E785">
                    <a:alpha val="100000"/>
                  </a:srgbClr>
                </a:gs>
                <a:gs pos="100000">
                  <a:srgbClr val="212745">
                    <a:alpha val="100000"/>
                  </a:srgbClr>
                </a:gs>
              </a:gsLst>
              <a:lin ang="5400000"/>
            </a:gradFill>
          </p:spPr>
        </p:sp>
        <p:sp>
          <p:nvSpPr>
            <p:cNvPr name="TextBox 16" id="16"/>
            <p:cNvSpPr txBox="true"/>
            <p:nvPr/>
          </p:nvSpPr>
          <p:spPr>
            <a:xfrm>
              <a:off x="0" y="38100"/>
              <a:ext cx="1836326" cy="600878"/>
            </a:xfrm>
            <a:prstGeom prst="rect">
              <a:avLst/>
            </a:prstGeom>
          </p:spPr>
          <p:txBody>
            <a:bodyPr anchor="ctr" rtlCol="false" tIns="50800" lIns="50800" bIns="50800" rIns="50800"/>
            <a:lstStyle/>
            <a:p>
              <a:pPr algn="ctr">
                <a:lnSpc>
                  <a:spcPts val="2048"/>
                </a:lnSpc>
              </a:pPr>
            </a:p>
          </p:txBody>
        </p:sp>
      </p:grpSp>
      <p:sp>
        <p:nvSpPr>
          <p:cNvPr name="TextBox 17" id="17"/>
          <p:cNvSpPr txBox="true"/>
          <p:nvPr/>
        </p:nvSpPr>
        <p:spPr>
          <a:xfrm rot="0">
            <a:off x="2985305" y="5391150"/>
            <a:ext cx="5103790" cy="514350"/>
          </a:xfrm>
          <a:prstGeom prst="rect">
            <a:avLst/>
          </a:prstGeom>
        </p:spPr>
        <p:txBody>
          <a:bodyPr anchor="t" rtlCol="false" tIns="0" lIns="0" bIns="0" rIns="0">
            <a:spAutoFit/>
          </a:bodyPr>
          <a:lstStyle/>
          <a:p>
            <a:pPr algn="r">
              <a:lnSpc>
                <a:spcPts val="4200"/>
              </a:lnSpc>
            </a:pPr>
            <a:r>
              <a:rPr lang="en-US" b="true" sz="3000" i="true" spc="-105">
                <a:solidFill>
                  <a:srgbClr val="FFFFFF"/>
                </a:solidFill>
                <a:latin typeface="Cooper BT Bold Italics"/>
                <a:ea typeface="Cooper BT Bold Italics"/>
                <a:cs typeface="Cooper BT Bold Italics"/>
                <a:sym typeface="Cooper BT Bold Italics"/>
              </a:rPr>
              <a:t>Varietas Sinesesis</a:t>
            </a:r>
          </a:p>
        </p:txBody>
      </p:sp>
      <p:sp>
        <p:nvSpPr>
          <p:cNvPr name="TextBox 18" id="18"/>
          <p:cNvSpPr txBox="true"/>
          <p:nvPr/>
        </p:nvSpPr>
        <p:spPr>
          <a:xfrm rot="0">
            <a:off x="5063700" y="5606070"/>
            <a:ext cx="4124960" cy="1419225"/>
          </a:xfrm>
          <a:prstGeom prst="rect">
            <a:avLst/>
          </a:prstGeom>
        </p:spPr>
        <p:txBody>
          <a:bodyPr anchor="t" rtlCol="false" tIns="0" lIns="0" bIns="0" rIns="0">
            <a:spAutoFit/>
          </a:bodyPr>
          <a:lstStyle/>
          <a:p>
            <a:pPr algn="l">
              <a:lnSpc>
                <a:spcPts val="2815"/>
              </a:lnSpc>
            </a:pPr>
          </a:p>
          <a:p>
            <a:pPr algn="l" marL="350768" indent="-175384" lvl="1">
              <a:lnSpc>
                <a:spcPts val="2815"/>
              </a:lnSpc>
              <a:buFont typeface="Arial"/>
              <a:buChar char="•"/>
            </a:pPr>
            <a:r>
              <a:rPr lang="en-US" b="true" sz="2346">
                <a:solidFill>
                  <a:srgbClr val="FFFFFF"/>
                </a:solidFill>
                <a:latin typeface="Trebuchet MS Bold"/>
                <a:ea typeface="Trebuchet MS Bold"/>
                <a:cs typeface="Trebuchet MS Bold"/>
                <a:sym typeface="Trebuchet MS Bold"/>
              </a:rPr>
              <a:t>Low Polyphenol</a:t>
            </a:r>
          </a:p>
          <a:p>
            <a:pPr algn="l" marL="350768" indent="-175384" lvl="1">
              <a:lnSpc>
                <a:spcPts val="2815"/>
              </a:lnSpc>
              <a:buFont typeface="Arial"/>
              <a:buChar char="•"/>
            </a:pPr>
            <a:r>
              <a:rPr lang="en-US" b="true" sz="2346">
                <a:solidFill>
                  <a:srgbClr val="FFFFFF"/>
                </a:solidFill>
                <a:latin typeface="Trebuchet MS Bold"/>
                <a:ea typeface="Trebuchet MS Bold"/>
                <a:cs typeface="Trebuchet MS Bold"/>
                <a:sym typeface="Trebuchet MS Bold"/>
              </a:rPr>
              <a:t>High Amino Acid</a:t>
            </a:r>
          </a:p>
          <a:p>
            <a:pPr algn="l" marL="350768" indent="-175384" lvl="1">
              <a:lnSpc>
                <a:spcPts val="2815"/>
              </a:lnSpc>
              <a:buFont typeface="Arial"/>
              <a:buChar char="•"/>
            </a:pPr>
            <a:r>
              <a:rPr lang="en-US" b="true" sz="2346">
                <a:solidFill>
                  <a:srgbClr val="FFFFFF"/>
                </a:solidFill>
                <a:latin typeface="Trebuchet MS Bold"/>
                <a:ea typeface="Trebuchet MS Bold"/>
                <a:cs typeface="Trebuchet MS Bold"/>
                <a:sym typeface="Trebuchet MS Bold"/>
              </a:rPr>
              <a:t>Green Tea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7">
              <a:extLst>
                <a:ext uri="{96DAC541-7B7A-43D3-8B79-37D633B846F1}">
                  <asvg:svgBlip xmlns:asvg="http://schemas.microsoft.com/office/drawing/2016/SVG/main" r:embed="rId9"/>
                </a:ext>
              </a:extLst>
            </a:blip>
            <a:stretch>
              <a:fillRect l="0" t="0" r="0" b="0"/>
            </a:stretch>
          </a:blipFill>
        </p:spPr>
      </p:sp>
      <p:grpSp>
        <p:nvGrpSpPr>
          <p:cNvPr name="Group 8" id="8"/>
          <p:cNvGrpSpPr/>
          <p:nvPr/>
        </p:nvGrpSpPr>
        <p:grpSpPr>
          <a:xfrm rot="0">
            <a:off x="494454" y="963507"/>
            <a:ext cx="2545079" cy="394547"/>
            <a:chOff x="0" y="0"/>
            <a:chExt cx="3393439" cy="526063"/>
          </a:xfrm>
        </p:grpSpPr>
        <p:sp>
          <p:nvSpPr>
            <p:cNvPr name="Freeform 9" id="9"/>
            <p:cNvSpPr/>
            <p:nvPr/>
          </p:nvSpPr>
          <p:spPr>
            <a:xfrm flipH="false" flipV="false" rot="0">
              <a:off x="6731" y="6731"/>
              <a:ext cx="3379978" cy="512572"/>
            </a:xfrm>
            <a:custGeom>
              <a:avLst/>
              <a:gdLst/>
              <a:ahLst/>
              <a:cxnLst/>
              <a:rect r="r" b="b" t="t" l="l"/>
              <a:pathLst>
                <a:path h="512572" w="3379978">
                  <a:moveTo>
                    <a:pt x="0" y="0"/>
                  </a:moveTo>
                  <a:lnTo>
                    <a:pt x="3379978" y="0"/>
                  </a:lnTo>
                  <a:lnTo>
                    <a:pt x="3379978" y="512572"/>
                  </a:lnTo>
                  <a:lnTo>
                    <a:pt x="0" y="512572"/>
                  </a:lnTo>
                  <a:close/>
                </a:path>
              </a:pathLst>
            </a:custGeom>
            <a:gradFill rotWithShape="true">
              <a:gsLst>
                <a:gs pos="0">
                  <a:srgbClr val="5CE67D">
                    <a:alpha val="100000"/>
                  </a:srgbClr>
                </a:gs>
                <a:gs pos="100000">
                  <a:srgbClr val="FFFFFF">
                    <a:alpha val="100000"/>
                  </a:srgbClr>
                </a:gs>
              </a:gsLst>
              <a:lin ang="5400000"/>
            </a:gradFill>
          </p:spPr>
        </p:sp>
        <p:sp>
          <p:nvSpPr>
            <p:cNvPr name="Freeform 10" id="10"/>
            <p:cNvSpPr/>
            <p:nvPr/>
          </p:nvSpPr>
          <p:spPr>
            <a:xfrm flipH="false" flipV="false" rot="0">
              <a:off x="0" y="0"/>
              <a:ext cx="3393440" cy="526034"/>
            </a:xfrm>
            <a:custGeom>
              <a:avLst/>
              <a:gdLst/>
              <a:ahLst/>
              <a:cxnLst/>
              <a:rect r="r" b="b" t="t" l="l"/>
              <a:pathLst>
                <a:path h="526034" w="3393440">
                  <a:moveTo>
                    <a:pt x="6731" y="0"/>
                  </a:moveTo>
                  <a:lnTo>
                    <a:pt x="3386709" y="0"/>
                  </a:lnTo>
                  <a:cubicBezTo>
                    <a:pt x="3390392" y="0"/>
                    <a:pt x="3393440" y="3048"/>
                    <a:pt x="3393440" y="6731"/>
                  </a:cubicBezTo>
                  <a:lnTo>
                    <a:pt x="3393440" y="519303"/>
                  </a:lnTo>
                  <a:cubicBezTo>
                    <a:pt x="3393440" y="522986"/>
                    <a:pt x="3390392" y="526034"/>
                    <a:pt x="3386709" y="526034"/>
                  </a:cubicBezTo>
                  <a:lnTo>
                    <a:pt x="6731" y="526034"/>
                  </a:lnTo>
                  <a:cubicBezTo>
                    <a:pt x="3048" y="526034"/>
                    <a:pt x="0" y="522986"/>
                    <a:pt x="0" y="519303"/>
                  </a:cubicBezTo>
                  <a:lnTo>
                    <a:pt x="0" y="6731"/>
                  </a:lnTo>
                  <a:cubicBezTo>
                    <a:pt x="0" y="3048"/>
                    <a:pt x="3048" y="0"/>
                    <a:pt x="6731" y="0"/>
                  </a:cubicBezTo>
                  <a:moveTo>
                    <a:pt x="6731" y="13589"/>
                  </a:moveTo>
                  <a:lnTo>
                    <a:pt x="6731" y="6731"/>
                  </a:lnTo>
                  <a:lnTo>
                    <a:pt x="13462" y="6731"/>
                  </a:lnTo>
                  <a:lnTo>
                    <a:pt x="13462" y="519303"/>
                  </a:lnTo>
                  <a:lnTo>
                    <a:pt x="6731" y="519303"/>
                  </a:lnTo>
                  <a:lnTo>
                    <a:pt x="6731" y="512572"/>
                  </a:lnTo>
                  <a:lnTo>
                    <a:pt x="3386709" y="512572"/>
                  </a:lnTo>
                  <a:lnTo>
                    <a:pt x="3386709" y="519303"/>
                  </a:lnTo>
                  <a:lnTo>
                    <a:pt x="3379978" y="519303"/>
                  </a:lnTo>
                  <a:lnTo>
                    <a:pt x="3379978" y="6731"/>
                  </a:lnTo>
                  <a:lnTo>
                    <a:pt x="3386709" y="6731"/>
                  </a:lnTo>
                  <a:lnTo>
                    <a:pt x="3386709" y="13462"/>
                  </a:lnTo>
                  <a:lnTo>
                    <a:pt x="6731" y="13462"/>
                  </a:lnTo>
                  <a:close/>
                </a:path>
              </a:pathLst>
            </a:custGeom>
            <a:solidFill>
              <a:srgbClr val="000000"/>
            </a:solidFill>
          </p:spPr>
        </p:sp>
        <p:sp>
          <p:nvSpPr>
            <p:cNvPr name="TextBox 11" id="11"/>
            <p:cNvSpPr txBox="true"/>
            <p:nvPr/>
          </p:nvSpPr>
          <p:spPr>
            <a:xfrm>
              <a:off x="0" y="-19050"/>
              <a:ext cx="3393439" cy="545113"/>
            </a:xfrm>
            <a:prstGeom prst="rect">
              <a:avLst/>
            </a:prstGeom>
          </p:spPr>
          <p:txBody>
            <a:bodyPr anchor="ctr" rtlCol="false" tIns="50800" lIns="50800" bIns="50800" rIns="50800"/>
            <a:lstStyle/>
            <a:p>
              <a:pPr algn="ctr">
                <a:lnSpc>
                  <a:spcPts val="2047"/>
                </a:lnSpc>
              </a:pPr>
              <a:r>
                <a:rPr lang="en-US" sz="1706" b="true">
                  <a:solidFill>
                    <a:srgbClr val="FFFFFF"/>
                  </a:solidFill>
                  <a:latin typeface="Arimo Bold"/>
                  <a:ea typeface="Arimo Bold"/>
                  <a:cs typeface="Arimo Bold"/>
                  <a:sym typeface="Arimo Bold"/>
                </a:rPr>
                <a:t>POLYPHENOL  - 30%</a:t>
              </a:r>
            </a:p>
          </p:txBody>
        </p:sp>
      </p:grpSp>
      <p:grpSp>
        <p:nvGrpSpPr>
          <p:cNvPr name="Group 12" id="12"/>
          <p:cNvGrpSpPr/>
          <p:nvPr/>
        </p:nvGrpSpPr>
        <p:grpSpPr>
          <a:xfrm rot="0">
            <a:off x="494454" y="2423160"/>
            <a:ext cx="2543387" cy="394547"/>
            <a:chOff x="0" y="0"/>
            <a:chExt cx="3391182" cy="526063"/>
          </a:xfrm>
        </p:grpSpPr>
        <p:sp>
          <p:nvSpPr>
            <p:cNvPr name="Freeform 13" id="13"/>
            <p:cNvSpPr/>
            <p:nvPr/>
          </p:nvSpPr>
          <p:spPr>
            <a:xfrm flipH="false" flipV="false" rot="0">
              <a:off x="6731" y="6731"/>
              <a:ext cx="3377692" cy="512572"/>
            </a:xfrm>
            <a:custGeom>
              <a:avLst/>
              <a:gdLst/>
              <a:ahLst/>
              <a:cxnLst/>
              <a:rect r="r" b="b" t="t" l="l"/>
              <a:pathLst>
                <a:path h="512572" w="3377692">
                  <a:moveTo>
                    <a:pt x="0" y="0"/>
                  </a:moveTo>
                  <a:lnTo>
                    <a:pt x="3377692" y="0"/>
                  </a:lnTo>
                  <a:lnTo>
                    <a:pt x="3377692" y="512572"/>
                  </a:lnTo>
                  <a:lnTo>
                    <a:pt x="0" y="512572"/>
                  </a:lnTo>
                  <a:close/>
                </a:path>
              </a:pathLst>
            </a:custGeom>
            <a:gradFill rotWithShape="true">
              <a:gsLst>
                <a:gs pos="0">
                  <a:srgbClr val="60E680">
                    <a:alpha val="100000"/>
                  </a:srgbClr>
                </a:gs>
                <a:gs pos="100000">
                  <a:srgbClr val="FFFFFF">
                    <a:alpha val="100000"/>
                  </a:srgbClr>
                </a:gs>
              </a:gsLst>
              <a:lin ang="5400000"/>
            </a:gradFill>
          </p:spPr>
        </p:sp>
        <p:sp>
          <p:nvSpPr>
            <p:cNvPr name="Freeform 14" id="14"/>
            <p:cNvSpPr/>
            <p:nvPr/>
          </p:nvSpPr>
          <p:spPr>
            <a:xfrm flipH="false" flipV="false" rot="0">
              <a:off x="0" y="0"/>
              <a:ext cx="3391154" cy="526034"/>
            </a:xfrm>
            <a:custGeom>
              <a:avLst/>
              <a:gdLst/>
              <a:ahLst/>
              <a:cxnLst/>
              <a:rect r="r" b="b" t="t" l="l"/>
              <a:pathLst>
                <a:path h="526034" w="3391154">
                  <a:moveTo>
                    <a:pt x="6731" y="0"/>
                  </a:moveTo>
                  <a:lnTo>
                    <a:pt x="3384423" y="0"/>
                  </a:lnTo>
                  <a:cubicBezTo>
                    <a:pt x="3388106" y="0"/>
                    <a:pt x="3391154" y="3048"/>
                    <a:pt x="3391154" y="6731"/>
                  </a:cubicBezTo>
                  <a:lnTo>
                    <a:pt x="3391154" y="519303"/>
                  </a:lnTo>
                  <a:cubicBezTo>
                    <a:pt x="3391154" y="522986"/>
                    <a:pt x="3388106" y="526034"/>
                    <a:pt x="3384423" y="526034"/>
                  </a:cubicBezTo>
                  <a:lnTo>
                    <a:pt x="6731" y="526034"/>
                  </a:lnTo>
                  <a:cubicBezTo>
                    <a:pt x="3048" y="526034"/>
                    <a:pt x="0" y="522986"/>
                    <a:pt x="0" y="519303"/>
                  </a:cubicBezTo>
                  <a:lnTo>
                    <a:pt x="0" y="6731"/>
                  </a:lnTo>
                  <a:cubicBezTo>
                    <a:pt x="0" y="3048"/>
                    <a:pt x="3048" y="0"/>
                    <a:pt x="6731" y="0"/>
                  </a:cubicBezTo>
                  <a:moveTo>
                    <a:pt x="6731" y="13589"/>
                  </a:moveTo>
                  <a:lnTo>
                    <a:pt x="6731" y="6731"/>
                  </a:lnTo>
                  <a:lnTo>
                    <a:pt x="13462" y="6731"/>
                  </a:lnTo>
                  <a:lnTo>
                    <a:pt x="13462" y="519303"/>
                  </a:lnTo>
                  <a:lnTo>
                    <a:pt x="6731" y="519303"/>
                  </a:lnTo>
                  <a:lnTo>
                    <a:pt x="6731" y="512572"/>
                  </a:lnTo>
                  <a:lnTo>
                    <a:pt x="3384423" y="512572"/>
                  </a:lnTo>
                  <a:lnTo>
                    <a:pt x="3384423" y="519303"/>
                  </a:lnTo>
                  <a:lnTo>
                    <a:pt x="3377692" y="519303"/>
                  </a:lnTo>
                  <a:lnTo>
                    <a:pt x="3377692" y="6731"/>
                  </a:lnTo>
                  <a:lnTo>
                    <a:pt x="3384423" y="6731"/>
                  </a:lnTo>
                  <a:lnTo>
                    <a:pt x="3384423" y="13462"/>
                  </a:lnTo>
                  <a:lnTo>
                    <a:pt x="6731" y="13462"/>
                  </a:lnTo>
                  <a:close/>
                </a:path>
              </a:pathLst>
            </a:custGeom>
            <a:solidFill>
              <a:srgbClr val="000000"/>
            </a:solidFill>
          </p:spPr>
        </p:sp>
        <p:sp>
          <p:nvSpPr>
            <p:cNvPr name="TextBox 15" id="15"/>
            <p:cNvSpPr txBox="true"/>
            <p:nvPr/>
          </p:nvSpPr>
          <p:spPr>
            <a:xfrm>
              <a:off x="0" y="-19050"/>
              <a:ext cx="3391182" cy="545113"/>
            </a:xfrm>
            <a:prstGeom prst="rect">
              <a:avLst/>
            </a:prstGeom>
          </p:spPr>
          <p:txBody>
            <a:bodyPr anchor="ctr" rtlCol="false" tIns="50800" lIns="50800" bIns="50800" rIns="50800"/>
            <a:lstStyle/>
            <a:p>
              <a:pPr algn="ctr">
                <a:lnSpc>
                  <a:spcPts val="2047"/>
                </a:lnSpc>
              </a:pPr>
              <a:r>
                <a:rPr lang="en-US" sz="1706" b="true">
                  <a:solidFill>
                    <a:srgbClr val="FFFFFF"/>
                  </a:solidFill>
                  <a:latin typeface="Arimo Bold"/>
                  <a:ea typeface="Arimo Bold"/>
                  <a:cs typeface="Arimo Bold"/>
                  <a:sym typeface="Arimo Bold"/>
                </a:rPr>
                <a:t> ALKALOID – 3-4% </a:t>
              </a:r>
            </a:p>
          </p:txBody>
        </p:sp>
      </p:grpSp>
      <p:grpSp>
        <p:nvGrpSpPr>
          <p:cNvPr name="Group 16" id="16"/>
          <p:cNvGrpSpPr/>
          <p:nvPr/>
        </p:nvGrpSpPr>
        <p:grpSpPr>
          <a:xfrm rot="0">
            <a:off x="572347" y="4343400"/>
            <a:ext cx="2545079" cy="470747"/>
            <a:chOff x="0" y="0"/>
            <a:chExt cx="3393439" cy="627662"/>
          </a:xfrm>
        </p:grpSpPr>
        <p:sp>
          <p:nvSpPr>
            <p:cNvPr name="Freeform 17" id="17"/>
            <p:cNvSpPr/>
            <p:nvPr/>
          </p:nvSpPr>
          <p:spPr>
            <a:xfrm flipH="false" flipV="false" rot="0">
              <a:off x="6731" y="6731"/>
              <a:ext cx="3379978" cy="614172"/>
            </a:xfrm>
            <a:custGeom>
              <a:avLst/>
              <a:gdLst/>
              <a:ahLst/>
              <a:cxnLst/>
              <a:rect r="r" b="b" t="t" l="l"/>
              <a:pathLst>
                <a:path h="614172" w="3379978">
                  <a:moveTo>
                    <a:pt x="0" y="0"/>
                  </a:moveTo>
                  <a:lnTo>
                    <a:pt x="3379978" y="0"/>
                  </a:lnTo>
                  <a:lnTo>
                    <a:pt x="3379978" y="614172"/>
                  </a:lnTo>
                  <a:lnTo>
                    <a:pt x="0" y="614172"/>
                  </a:lnTo>
                  <a:close/>
                </a:path>
              </a:pathLst>
            </a:custGeom>
            <a:gradFill rotWithShape="true">
              <a:gsLst>
                <a:gs pos="0">
                  <a:srgbClr val="67E785">
                    <a:alpha val="100000"/>
                  </a:srgbClr>
                </a:gs>
                <a:gs pos="100000">
                  <a:srgbClr val="212745">
                    <a:alpha val="100000"/>
                  </a:srgbClr>
                </a:gs>
              </a:gsLst>
              <a:lin ang="5400000"/>
            </a:gradFill>
          </p:spPr>
        </p:sp>
        <p:sp>
          <p:nvSpPr>
            <p:cNvPr name="Freeform 18" id="18"/>
            <p:cNvSpPr/>
            <p:nvPr/>
          </p:nvSpPr>
          <p:spPr>
            <a:xfrm flipH="false" flipV="false" rot="0">
              <a:off x="0" y="0"/>
              <a:ext cx="3393440" cy="627634"/>
            </a:xfrm>
            <a:custGeom>
              <a:avLst/>
              <a:gdLst/>
              <a:ahLst/>
              <a:cxnLst/>
              <a:rect r="r" b="b" t="t" l="l"/>
              <a:pathLst>
                <a:path h="627634" w="3393440">
                  <a:moveTo>
                    <a:pt x="6731" y="0"/>
                  </a:moveTo>
                  <a:lnTo>
                    <a:pt x="3386709" y="0"/>
                  </a:lnTo>
                  <a:cubicBezTo>
                    <a:pt x="3390392" y="0"/>
                    <a:pt x="3393440" y="3048"/>
                    <a:pt x="3393440" y="6731"/>
                  </a:cubicBezTo>
                  <a:lnTo>
                    <a:pt x="3393440" y="620903"/>
                  </a:lnTo>
                  <a:cubicBezTo>
                    <a:pt x="3393440" y="624586"/>
                    <a:pt x="3390392" y="627634"/>
                    <a:pt x="3386709" y="627634"/>
                  </a:cubicBezTo>
                  <a:lnTo>
                    <a:pt x="6731" y="627634"/>
                  </a:lnTo>
                  <a:cubicBezTo>
                    <a:pt x="3048" y="627634"/>
                    <a:pt x="0" y="624586"/>
                    <a:pt x="0" y="620903"/>
                  </a:cubicBezTo>
                  <a:lnTo>
                    <a:pt x="0" y="6731"/>
                  </a:lnTo>
                  <a:cubicBezTo>
                    <a:pt x="0" y="3048"/>
                    <a:pt x="3048" y="0"/>
                    <a:pt x="6731" y="0"/>
                  </a:cubicBezTo>
                  <a:moveTo>
                    <a:pt x="6731" y="13589"/>
                  </a:moveTo>
                  <a:lnTo>
                    <a:pt x="6731" y="6731"/>
                  </a:lnTo>
                  <a:lnTo>
                    <a:pt x="13462" y="6731"/>
                  </a:lnTo>
                  <a:lnTo>
                    <a:pt x="13462" y="620903"/>
                  </a:lnTo>
                  <a:lnTo>
                    <a:pt x="6731" y="620903"/>
                  </a:lnTo>
                  <a:lnTo>
                    <a:pt x="6731" y="614172"/>
                  </a:lnTo>
                  <a:lnTo>
                    <a:pt x="3386709" y="614172"/>
                  </a:lnTo>
                  <a:lnTo>
                    <a:pt x="3386709" y="620903"/>
                  </a:lnTo>
                  <a:lnTo>
                    <a:pt x="3379978" y="620903"/>
                  </a:lnTo>
                  <a:lnTo>
                    <a:pt x="3379978" y="6731"/>
                  </a:lnTo>
                  <a:lnTo>
                    <a:pt x="3386709" y="6731"/>
                  </a:lnTo>
                  <a:lnTo>
                    <a:pt x="3386709" y="13462"/>
                  </a:lnTo>
                  <a:lnTo>
                    <a:pt x="6731" y="13462"/>
                  </a:lnTo>
                  <a:close/>
                </a:path>
              </a:pathLst>
            </a:custGeom>
            <a:solidFill>
              <a:srgbClr val="000000"/>
            </a:solidFill>
          </p:spPr>
        </p:sp>
        <p:sp>
          <p:nvSpPr>
            <p:cNvPr name="TextBox 19" id="19"/>
            <p:cNvSpPr txBox="true"/>
            <p:nvPr/>
          </p:nvSpPr>
          <p:spPr>
            <a:xfrm>
              <a:off x="0" y="-19050"/>
              <a:ext cx="3393439" cy="646712"/>
            </a:xfrm>
            <a:prstGeom prst="rect">
              <a:avLst/>
            </a:prstGeom>
          </p:spPr>
          <p:txBody>
            <a:bodyPr anchor="ctr" rtlCol="false" tIns="50800" lIns="50800" bIns="50800" rIns="50800"/>
            <a:lstStyle/>
            <a:p>
              <a:pPr algn="ctr">
                <a:lnSpc>
                  <a:spcPts val="2047"/>
                </a:lnSpc>
              </a:pPr>
              <a:r>
                <a:rPr lang="en-US" sz="1706" b="true">
                  <a:solidFill>
                    <a:srgbClr val="FFFFFF"/>
                  </a:solidFill>
                  <a:latin typeface="Arimo Bold"/>
                  <a:ea typeface="Arimo Bold"/>
                  <a:cs typeface="Arimo Bold"/>
                  <a:sym typeface="Arimo Bold"/>
                </a:rPr>
                <a:t>ASAM AMINO – 1-2%</a:t>
              </a:r>
            </a:p>
          </p:txBody>
        </p:sp>
      </p:grpSp>
      <p:grpSp>
        <p:nvGrpSpPr>
          <p:cNvPr name="Group 20" id="20"/>
          <p:cNvGrpSpPr/>
          <p:nvPr/>
        </p:nvGrpSpPr>
        <p:grpSpPr>
          <a:xfrm rot="0">
            <a:off x="572347" y="5572760"/>
            <a:ext cx="2467186" cy="394547"/>
            <a:chOff x="0" y="0"/>
            <a:chExt cx="3289582" cy="526063"/>
          </a:xfrm>
        </p:grpSpPr>
        <p:sp>
          <p:nvSpPr>
            <p:cNvPr name="Freeform 21" id="21"/>
            <p:cNvSpPr/>
            <p:nvPr/>
          </p:nvSpPr>
          <p:spPr>
            <a:xfrm flipH="false" flipV="false" rot="0">
              <a:off x="6731" y="6731"/>
              <a:ext cx="3276092" cy="512572"/>
            </a:xfrm>
            <a:custGeom>
              <a:avLst/>
              <a:gdLst/>
              <a:ahLst/>
              <a:cxnLst/>
              <a:rect r="r" b="b" t="t" l="l"/>
              <a:pathLst>
                <a:path h="512572" w="3276092">
                  <a:moveTo>
                    <a:pt x="0" y="0"/>
                  </a:moveTo>
                  <a:lnTo>
                    <a:pt x="3276092" y="0"/>
                  </a:lnTo>
                  <a:lnTo>
                    <a:pt x="3276092" y="512572"/>
                  </a:lnTo>
                  <a:lnTo>
                    <a:pt x="0" y="512572"/>
                  </a:lnTo>
                  <a:close/>
                </a:path>
              </a:pathLst>
            </a:custGeom>
            <a:gradFill rotWithShape="true">
              <a:gsLst>
                <a:gs pos="0">
                  <a:srgbClr val="71E98E">
                    <a:alpha val="100000"/>
                  </a:srgbClr>
                </a:gs>
                <a:gs pos="100000">
                  <a:srgbClr val="FFFFFF">
                    <a:alpha val="100000"/>
                  </a:srgbClr>
                </a:gs>
              </a:gsLst>
              <a:lin ang="5400000"/>
            </a:gradFill>
          </p:spPr>
        </p:sp>
        <p:sp>
          <p:nvSpPr>
            <p:cNvPr name="Freeform 22" id="22"/>
            <p:cNvSpPr/>
            <p:nvPr/>
          </p:nvSpPr>
          <p:spPr>
            <a:xfrm flipH="false" flipV="false" rot="0">
              <a:off x="0" y="0"/>
              <a:ext cx="3289554" cy="526034"/>
            </a:xfrm>
            <a:custGeom>
              <a:avLst/>
              <a:gdLst/>
              <a:ahLst/>
              <a:cxnLst/>
              <a:rect r="r" b="b" t="t" l="l"/>
              <a:pathLst>
                <a:path h="526034" w="3289554">
                  <a:moveTo>
                    <a:pt x="6731" y="0"/>
                  </a:moveTo>
                  <a:lnTo>
                    <a:pt x="3282823" y="0"/>
                  </a:lnTo>
                  <a:cubicBezTo>
                    <a:pt x="3286506" y="0"/>
                    <a:pt x="3289554" y="3048"/>
                    <a:pt x="3289554" y="6731"/>
                  </a:cubicBezTo>
                  <a:lnTo>
                    <a:pt x="3289554" y="519303"/>
                  </a:lnTo>
                  <a:cubicBezTo>
                    <a:pt x="3289554" y="522986"/>
                    <a:pt x="3286506" y="526034"/>
                    <a:pt x="3282823" y="526034"/>
                  </a:cubicBezTo>
                  <a:lnTo>
                    <a:pt x="6731" y="526034"/>
                  </a:lnTo>
                  <a:cubicBezTo>
                    <a:pt x="3048" y="526034"/>
                    <a:pt x="0" y="522986"/>
                    <a:pt x="0" y="519303"/>
                  </a:cubicBezTo>
                  <a:lnTo>
                    <a:pt x="0" y="6731"/>
                  </a:lnTo>
                  <a:cubicBezTo>
                    <a:pt x="0" y="3048"/>
                    <a:pt x="3048" y="0"/>
                    <a:pt x="6731" y="0"/>
                  </a:cubicBezTo>
                  <a:moveTo>
                    <a:pt x="6731" y="13589"/>
                  </a:moveTo>
                  <a:lnTo>
                    <a:pt x="6731" y="6731"/>
                  </a:lnTo>
                  <a:lnTo>
                    <a:pt x="13462" y="6731"/>
                  </a:lnTo>
                  <a:lnTo>
                    <a:pt x="13462" y="519303"/>
                  </a:lnTo>
                  <a:lnTo>
                    <a:pt x="6731" y="519303"/>
                  </a:lnTo>
                  <a:lnTo>
                    <a:pt x="6731" y="512572"/>
                  </a:lnTo>
                  <a:lnTo>
                    <a:pt x="3282823" y="512572"/>
                  </a:lnTo>
                  <a:lnTo>
                    <a:pt x="3282823" y="519303"/>
                  </a:lnTo>
                  <a:lnTo>
                    <a:pt x="3276092" y="519303"/>
                  </a:lnTo>
                  <a:lnTo>
                    <a:pt x="3276092" y="6731"/>
                  </a:lnTo>
                  <a:lnTo>
                    <a:pt x="3282823" y="6731"/>
                  </a:lnTo>
                  <a:lnTo>
                    <a:pt x="3282823" y="13462"/>
                  </a:lnTo>
                  <a:lnTo>
                    <a:pt x="6731" y="13462"/>
                  </a:lnTo>
                  <a:close/>
                </a:path>
              </a:pathLst>
            </a:custGeom>
            <a:solidFill>
              <a:srgbClr val="000000"/>
            </a:solidFill>
          </p:spPr>
        </p:sp>
        <p:sp>
          <p:nvSpPr>
            <p:cNvPr name="TextBox 23" id="23"/>
            <p:cNvSpPr txBox="true"/>
            <p:nvPr/>
          </p:nvSpPr>
          <p:spPr>
            <a:xfrm>
              <a:off x="0" y="-19050"/>
              <a:ext cx="3289582" cy="545113"/>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MIKRO ELEMENT</a:t>
              </a:r>
            </a:p>
          </p:txBody>
        </p:sp>
      </p:grpSp>
      <p:grpSp>
        <p:nvGrpSpPr>
          <p:cNvPr name="Group 24" id="24"/>
          <p:cNvGrpSpPr/>
          <p:nvPr/>
        </p:nvGrpSpPr>
        <p:grpSpPr>
          <a:xfrm rot="0">
            <a:off x="1109133" y="1425787"/>
            <a:ext cx="1237827" cy="392853"/>
            <a:chOff x="0" y="0"/>
            <a:chExt cx="1650436" cy="523804"/>
          </a:xfrm>
        </p:grpSpPr>
        <p:sp>
          <p:nvSpPr>
            <p:cNvPr name="Freeform 25" id="25"/>
            <p:cNvSpPr/>
            <p:nvPr/>
          </p:nvSpPr>
          <p:spPr>
            <a:xfrm flipH="false" flipV="false" rot="0">
              <a:off x="6731" y="6731"/>
              <a:ext cx="1636903" cy="510286"/>
            </a:xfrm>
            <a:custGeom>
              <a:avLst/>
              <a:gdLst/>
              <a:ahLst/>
              <a:cxnLst/>
              <a:rect r="r" b="b" t="t" l="l"/>
              <a:pathLst>
                <a:path h="510286" w="1636903">
                  <a:moveTo>
                    <a:pt x="0" y="85090"/>
                  </a:moveTo>
                  <a:cubicBezTo>
                    <a:pt x="0" y="38100"/>
                    <a:pt x="38735" y="0"/>
                    <a:pt x="86614" y="0"/>
                  </a:cubicBezTo>
                  <a:lnTo>
                    <a:pt x="1550289" y="0"/>
                  </a:lnTo>
                  <a:cubicBezTo>
                    <a:pt x="1598168" y="0"/>
                    <a:pt x="1636903" y="38100"/>
                    <a:pt x="1636903" y="85090"/>
                  </a:cubicBezTo>
                  <a:lnTo>
                    <a:pt x="1636903" y="425196"/>
                  </a:lnTo>
                  <a:cubicBezTo>
                    <a:pt x="1636903" y="472186"/>
                    <a:pt x="1598168" y="510286"/>
                    <a:pt x="1550289" y="510286"/>
                  </a:cubicBezTo>
                  <a:lnTo>
                    <a:pt x="86614" y="510286"/>
                  </a:lnTo>
                  <a:cubicBezTo>
                    <a:pt x="38735" y="510286"/>
                    <a:pt x="0" y="472186"/>
                    <a:pt x="0" y="425196"/>
                  </a:cubicBezTo>
                  <a:close/>
                </a:path>
              </a:pathLst>
            </a:custGeom>
            <a:solidFill>
              <a:srgbClr val="FFA54B"/>
            </a:solidFill>
          </p:spPr>
        </p:sp>
        <p:sp>
          <p:nvSpPr>
            <p:cNvPr name="Freeform 26" id="26"/>
            <p:cNvSpPr/>
            <p:nvPr/>
          </p:nvSpPr>
          <p:spPr>
            <a:xfrm flipH="false" flipV="false" rot="0">
              <a:off x="0" y="0"/>
              <a:ext cx="1650365" cy="523748"/>
            </a:xfrm>
            <a:custGeom>
              <a:avLst/>
              <a:gdLst/>
              <a:ahLst/>
              <a:cxnLst/>
              <a:rect r="r" b="b" t="t" l="l"/>
              <a:pathLst>
                <a:path h="523748" w="1650365">
                  <a:moveTo>
                    <a:pt x="0" y="91821"/>
                  </a:moveTo>
                  <a:cubicBezTo>
                    <a:pt x="0" y="41021"/>
                    <a:pt x="41910" y="0"/>
                    <a:pt x="93345" y="0"/>
                  </a:cubicBezTo>
                  <a:lnTo>
                    <a:pt x="1557020" y="0"/>
                  </a:lnTo>
                  <a:lnTo>
                    <a:pt x="1557020" y="6731"/>
                  </a:lnTo>
                  <a:lnTo>
                    <a:pt x="1557020" y="0"/>
                  </a:lnTo>
                  <a:cubicBezTo>
                    <a:pt x="1608455" y="0"/>
                    <a:pt x="1650365" y="41021"/>
                    <a:pt x="1650365" y="91821"/>
                  </a:cubicBezTo>
                  <a:lnTo>
                    <a:pt x="1643634" y="91821"/>
                  </a:lnTo>
                  <a:lnTo>
                    <a:pt x="1650365" y="91821"/>
                  </a:lnTo>
                  <a:lnTo>
                    <a:pt x="1650365" y="431927"/>
                  </a:lnTo>
                  <a:lnTo>
                    <a:pt x="1643634" y="431927"/>
                  </a:lnTo>
                  <a:lnTo>
                    <a:pt x="1650365" y="431927"/>
                  </a:lnTo>
                  <a:cubicBezTo>
                    <a:pt x="1650365" y="482727"/>
                    <a:pt x="1608455" y="523748"/>
                    <a:pt x="1557020" y="523748"/>
                  </a:cubicBezTo>
                  <a:lnTo>
                    <a:pt x="1557020" y="517017"/>
                  </a:lnTo>
                  <a:lnTo>
                    <a:pt x="1557020" y="523748"/>
                  </a:lnTo>
                  <a:lnTo>
                    <a:pt x="93345" y="523748"/>
                  </a:lnTo>
                  <a:lnTo>
                    <a:pt x="93345" y="517017"/>
                  </a:lnTo>
                  <a:lnTo>
                    <a:pt x="93345" y="523748"/>
                  </a:lnTo>
                  <a:cubicBezTo>
                    <a:pt x="41910" y="523748"/>
                    <a:pt x="0" y="482854"/>
                    <a:pt x="0" y="431927"/>
                  </a:cubicBezTo>
                  <a:lnTo>
                    <a:pt x="0" y="91821"/>
                  </a:lnTo>
                  <a:lnTo>
                    <a:pt x="6731" y="91821"/>
                  </a:lnTo>
                  <a:lnTo>
                    <a:pt x="0" y="91821"/>
                  </a:lnTo>
                  <a:moveTo>
                    <a:pt x="13589" y="91821"/>
                  </a:moveTo>
                  <a:lnTo>
                    <a:pt x="13589" y="431927"/>
                  </a:lnTo>
                  <a:lnTo>
                    <a:pt x="6731" y="431927"/>
                  </a:lnTo>
                  <a:lnTo>
                    <a:pt x="13462" y="431927"/>
                  </a:lnTo>
                  <a:cubicBezTo>
                    <a:pt x="13462" y="474980"/>
                    <a:pt x="49022" y="510159"/>
                    <a:pt x="93218" y="510159"/>
                  </a:cubicBezTo>
                  <a:lnTo>
                    <a:pt x="1557020" y="510159"/>
                  </a:lnTo>
                  <a:cubicBezTo>
                    <a:pt x="1601216" y="510159"/>
                    <a:pt x="1636776" y="474980"/>
                    <a:pt x="1636776" y="431927"/>
                  </a:cubicBezTo>
                  <a:lnTo>
                    <a:pt x="1636776" y="91821"/>
                  </a:lnTo>
                  <a:cubicBezTo>
                    <a:pt x="1636776" y="48768"/>
                    <a:pt x="1601216" y="13589"/>
                    <a:pt x="1557020" y="13589"/>
                  </a:cubicBezTo>
                  <a:lnTo>
                    <a:pt x="93345" y="13589"/>
                  </a:lnTo>
                  <a:lnTo>
                    <a:pt x="93345" y="6731"/>
                  </a:lnTo>
                  <a:lnTo>
                    <a:pt x="93345" y="13462"/>
                  </a:lnTo>
                  <a:cubicBezTo>
                    <a:pt x="49149" y="13462"/>
                    <a:pt x="13589" y="48641"/>
                    <a:pt x="13589" y="91694"/>
                  </a:cubicBezTo>
                  <a:close/>
                </a:path>
              </a:pathLst>
            </a:custGeom>
            <a:solidFill>
              <a:srgbClr val="000000"/>
            </a:solidFill>
          </p:spPr>
        </p:sp>
        <p:sp>
          <p:nvSpPr>
            <p:cNvPr name="TextBox 27" id="27"/>
            <p:cNvSpPr txBox="true"/>
            <p:nvPr/>
          </p:nvSpPr>
          <p:spPr>
            <a:xfrm>
              <a:off x="0" y="9525"/>
              <a:ext cx="1650436" cy="514279"/>
            </a:xfrm>
            <a:prstGeom prst="rect">
              <a:avLst/>
            </a:prstGeom>
          </p:spPr>
          <p:txBody>
            <a:bodyPr anchor="ctr" rtlCol="false" tIns="50800" lIns="50800" bIns="50800" rIns="50800"/>
            <a:lstStyle/>
            <a:p>
              <a:pPr algn="ctr">
                <a:lnSpc>
                  <a:spcPts val="2560"/>
                </a:lnSpc>
              </a:pPr>
              <a:r>
                <a:rPr lang="en-US" b="true" sz="2133" spc="10">
                  <a:solidFill>
                    <a:srgbClr val="FFFFFF"/>
                  </a:solidFill>
                  <a:latin typeface="PT Serif Bold"/>
                  <a:ea typeface="PT Serif Bold"/>
                  <a:cs typeface="PT Serif Bold"/>
                  <a:sym typeface="PT Serif Bold"/>
                </a:rPr>
                <a:t>Flavanol</a:t>
              </a:r>
            </a:p>
          </p:txBody>
        </p:sp>
      </p:grpSp>
      <p:grpSp>
        <p:nvGrpSpPr>
          <p:cNvPr name="Group 28" id="28"/>
          <p:cNvGrpSpPr/>
          <p:nvPr/>
        </p:nvGrpSpPr>
        <p:grpSpPr>
          <a:xfrm rot="0">
            <a:off x="1109133" y="1888067"/>
            <a:ext cx="1239520" cy="392853"/>
            <a:chOff x="0" y="0"/>
            <a:chExt cx="1652693" cy="523804"/>
          </a:xfrm>
        </p:grpSpPr>
        <p:sp>
          <p:nvSpPr>
            <p:cNvPr name="Freeform 29" id="29"/>
            <p:cNvSpPr/>
            <p:nvPr/>
          </p:nvSpPr>
          <p:spPr>
            <a:xfrm flipH="false" flipV="false" rot="0">
              <a:off x="6731" y="6731"/>
              <a:ext cx="1639189" cy="510286"/>
            </a:xfrm>
            <a:custGeom>
              <a:avLst/>
              <a:gdLst/>
              <a:ahLst/>
              <a:cxnLst/>
              <a:rect r="r" b="b" t="t" l="l"/>
              <a:pathLst>
                <a:path h="510286" w="1639189">
                  <a:moveTo>
                    <a:pt x="0" y="85090"/>
                  </a:moveTo>
                  <a:cubicBezTo>
                    <a:pt x="0" y="38100"/>
                    <a:pt x="38735" y="0"/>
                    <a:pt x="86614" y="0"/>
                  </a:cubicBezTo>
                  <a:lnTo>
                    <a:pt x="1552575" y="0"/>
                  </a:lnTo>
                  <a:cubicBezTo>
                    <a:pt x="1600454" y="0"/>
                    <a:pt x="1639189" y="38100"/>
                    <a:pt x="1639189" y="85090"/>
                  </a:cubicBezTo>
                  <a:lnTo>
                    <a:pt x="1639189" y="425196"/>
                  </a:lnTo>
                  <a:cubicBezTo>
                    <a:pt x="1639189" y="472186"/>
                    <a:pt x="1600454" y="510286"/>
                    <a:pt x="1552575" y="510286"/>
                  </a:cubicBezTo>
                  <a:lnTo>
                    <a:pt x="86614" y="510286"/>
                  </a:lnTo>
                  <a:cubicBezTo>
                    <a:pt x="38735" y="510286"/>
                    <a:pt x="0" y="472186"/>
                    <a:pt x="0" y="425196"/>
                  </a:cubicBezTo>
                  <a:close/>
                </a:path>
              </a:pathLst>
            </a:custGeom>
            <a:solidFill>
              <a:srgbClr val="FFA54B"/>
            </a:solidFill>
          </p:spPr>
        </p:sp>
        <p:sp>
          <p:nvSpPr>
            <p:cNvPr name="Freeform 30" id="30"/>
            <p:cNvSpPr/>
            <p:nvPr/>
          </p:nvSpPr>
          <p:spPr>
            <a:xfrm flipH="false" flipV="false" rot="0">
              <a:off x="0" y="0"/>
              <a:ext cx="1652651" cy="523748"/>
            </a:xfrm>
            <a:custGeom>
              <a:avLst/>
              <a:gdLst/>
              <a:ahLst/>
              <a:cxnLst/>
              <a:rect r="r" b="b" t="t" l="l"/>
              <a:pathLst>
                <a:path h="523748" w="1652651">
                  <a:moveTo>
                    <a:pt x="0" y="91821"/>
                  </a:moveTo>
                  <a:cubicBezTo>
                    <a:pt x="0" y="41021"/>
                    <a:pt x="41910" y="0"/>
                    <a:pt x="93345" y="0"/>
                  </a:cubicBezTo>
                  <a:lnTo>
                    <a:pt x="1559306" y="0"/>
                  </a:lnTo>
                  <a:lnTo>
                    <a:pt x="1559306" y="6731"/>
                  </a:lnTo>
                  <a:lnTo>
                    <a:pt x="1559306" y="0"/>
                  </a:lnTo>
                  <a:cubicBezTo>
                    <a:pt x="1610741" y="0"/>
                    <a:pt x="1652651" y="41021"/>
                    <a:pt x="1652651" y="91821"/>
                  </a:cubicBezTo>
                  <a:lnTo>
                    <a:pt x="1645920" y="91821"/>
                  </a:lnTo>
                  <a:lnTo>
                    <a:pt x="1652651" y="91821"/>
                  </a:lnTo>
                  <a:lnTo>
                    <a:pt x="1652651" y="431927"/>
                  </a:lnTo>
                  <a:lnTo>
                    <a:pt x="1645920" y="431927"/>
                  </a:lnTo>
                  <a:lnTo>
                    <a:pt x="1652651" y="431927"/>
                  </a:lnTo>
                  <a:cubicBezTo>
                    <a:pt x="1652651" y="482727"/>
                    <a:pt x="1610741" y="523748"/>
                    <a:pt x="1559306" y="523748"/>
                  </a:cubicBezTo>
                  <a:lnTo>
                    <a:pt x="1559306" y="517017"/>
                  </a:lnTo>
                  <a:lnTo>
                    <a:pt x="1559306" y="523748"/>
                  </a:lnTo>
                  <a:lnTo>
                    <a:pt x="93345" y="523748"/>
                  </a:lnTo>
                  <a:lnTo>
                    <a:pt x="93345" y="517017"/>
                  </a:lnTo>
                  <a:lnTo>
                    <a:pt x="93345" y="523748"/>
                  </a:lnTo>
                  <a:cubicBezTo>
                    <a:pt x="41910" y="523748"/>
                    <a:pt x="0" y="482854"/>
                    <a:pt x="0" y="431927"/>
                  </a:cubicBezTo>
                  <a:lnTo>
                    <a:pt x="0" y="91821"/>
                  </a:lnTo>
                  <a:lnTo>
                    <a:pt x="6731" y="91821"/>
                  </a:lnTo>
                  <a:lnTo>
                    <a:pt x="0" y="91821"/>
                  </a:lnTo>
                  <a:moveTo>
                    <a:pt x="13589" y="91821"/>
                  </a:moveTo>
                  <a:lnTo>
                    <a:pt x="13589" y="431927"/>
                  </a:lnTo>
                  <a:lnTo>
                    <a:pt x="6731" y="431927"/>
                  </a:lnTo>
                  <a:lnTo>
                    <a:pt x="13462" y="431927"/>
                  </a:lnTo>
                  <a:cubicBezTo>
                    <a:pt x="13462" y="474980"/>
                    <a:pt x="49022" y="510159"/>
                    <a:pt x="93218" y="510159"/>
                  </a:cubicBezTo>
                  <a:lnTo>
                    <a:pt x="1559306" y="510159"/>
                  </a:lnTo>
                  <a:cubicBezTo>
                    <a:pt x="1603502" y="510159"/>
                    <a:pt x="1639062" y="474980"/>
                    <a:pt x="1639062" y="431927"/>
                  </a:cubicBezTo>
                  <a:lnTo>
                    <a:pt x="1639062" y="91821"/>
                  </a:lnTo>
                  <a:cubicBezTo>
                    <a:pt x="1639062" y="48768"/>
                    <a:pt x="1603502" y="13589"/>
                    <a:pt x="1559306" y="13589"/>
                  </a:cubicBezTo>
                  <a:lnTo>
                    <a:pt x="93345" y="13589"/>
                  </a:lnTo>
                  <a:lnTo>
                    <a:pt x="93345" y="6731"/>
                  </a:lnTo>
                  <a:lnTo>
                    <a:pt x="93345" y="13462"/>
                  </a:lnTo>
                  <a:cubicBezTo>
                    <a:pt x="49149" y="13462"/>
                    <a:pt x="13589" y="48641"/>
                    <a:pt x="13589" y="91694"/>
                  </a:cubicBezTo>
                  <a:close/>
                </a:path>
              </a:pathLst>
            </a:custGeom>
            <a:solidFill>
              <a:srgbClr val="000000"/>
            </a:solidFill>
          </p:spPr>
        </p:sp>
        <p:sp>
          <p:nvSpPr>
            <p:cNvPr name="TextBox 31" id="31"/>
            <p:cNvSpPr txBox="true"/>
            <p:nvPr/>
          </p:nvSpPr>
          <p:spPr>
            <a:xfrm>
              <a:off x="0" y="-9525"/>
              <a:ext cx="1652693" cy="533329"/>
            </a:xfrm>
            <a:prstGeom prst="rect">
              <a:avLst/>
            </a:prstGeom>
          </p:spPr>
          <p:txBody>
            <a:bodyPr anchor="ctr" rtlCol="false" tIns="50800" lIns="50800" bIns="50800" rIns="50800"/>
            <a:lstStyle/>
            <a:p>
              <a:pPr algn="ctr">
                <a:lnSpc>
                  <a:spcPts val="2560"/>
                </a:lnSpc>
              </a:pPr>
              <a:r>
                <a:rPr lang="en-US" sz="2133" b="true">
                  <a:solidFill>
                    <a:srgbClr val="FFFFFF"/>
                  </a:solidFill>
                  <a:latin typeface="Arimo Bold"/>
                  <a:ea typeface="Arimo Bold"/>
                  <a:cs typeface="Arimo Bold"/>
                  <a:sym typeface="Arimo Bold"/>
                </a:rPr>
                <a:t>Flavonol</a:t>
              </a:r>
            </a:p>
          </p:txBody>
        </p:sp>
      </p:grpSp>
      <p:grpSp>
        <p:nvGrpSpPr>
          <p:cNvPr name="Group 32" id="32"/>
          <p:cNvGrpSpPr/>
          <p:nvPr/>
        </p:nvGrpSpPr>
        <p:grpSpPr>
          <a:xfrm rot="0">
            <a:off x="1109133" y="2883747"/>
            <a:ext cx="1393614" cy="394547"/>
            <a:chOff x="0" y="0"/>
            <a:chExt cx="1858152" cy="526063"/>
          </a:xfrm>
        </p:grpSpPr>
        <p:sp>
          <p:nvSpPr>
            <p:cNvPr name="Freeform 33" id="33"/>
            <p:cNvSpPr/>
            <p:nvPr/>
          </p:nvSpPr>
          <p:spPr>
            <a:xfrm flipH="false" flipV="false" rot="0">
              <a:off x="6731" y="6731"/>
              <a:ext cx="1844548" cy="512572"/>
            </a:xfrm>
            <a:custGeom>
              <a:avLst/>
              <a:gdLst/>
              <a:ahLst/>
              <a:cxnLst/>
              <a:rect r="r" b="b" t="t" l="l"/>
              <a:pathLst>
                <a:path h="512572" w="1844548">
                  <a:moveTo>
                    <a:pt x="0" y="85471"/>
                  </a:moveTo>
                  <a:cubicBezTo>
                    <a:pt x="0" y="38227"/>
                    <a:pt x="38989" y="0"/>
                    <a:pt x="87122" y="0"/>
                  </a:cubicBezTo>
                  <a:lnTo>
                    <a:pt x="1757553" y="0"/>
                  </a:lnTo>
                  <a:cubicBezTo>
                    <a:pt x="1805686" y="0"/>
                    <a:pt x="1844548" y="38227"/>
                    <a:pt x="1844548" y="85471"/>
                  </a:cubicBezTo>
                  <a:lnTo>
                    <a:pt x="1844548" y="427101"/>
                  </a:lnTo>
                  <a:cubicBezTo>
                    <a:pt x="1844548" y="474218"/>
                    <a:pt x="1805559" y="512572"/>
                    <a:pt x="1757553" y="512572"/>
                  </a:cubicBezTo>
                  <a:lnTo>
                    <a:pt x="87122" y="512572"/>
                  </a:lnTo>
                  <a:cubicBezTo>
                    <a:pt x="38989" y="512572"/>
                    <a:pt x="0" y="474345"/>
                    <a:pt x="0" y="427101"/>
                  </a:cubicBezTo>
                  <a:close/>
                </a:path>
              </a:pathLst>
            </a:custGeom>
            <a:solidFill>
              <a:srgbClr val="FFA54B"/>
            </a:solidFill>
          </p:spPr>
        </p:sp>
        <p:sp>
          <p:nvSpPr>
            <p:cNvPr name="Freeform 34" id="34"/>
            <p:cNvSpPr/>
            <p:nvPr/>
          </p:nvSpPr>
          <p:spPr>
            <a:xfrm flipH="false" flipV="false" rot="0">
              <a:off x="0" y="0"/>
              <a:ext cx="1858137" cy="526034"/>
            </a:xfrm>
            <a:custGeom>
              <a:avLst/>
              <a:gdLst/>
              <a:ahLst/>
              <a:cxnLst/>
              <a:rect r="r" b="b" t="t" l="l"/>
              <a:pathLst>
                <a:path h="526034" w="1858137">
                  <a:moveTo>
                    <a:pt x="0" y="92202"/>
                  </a:moveTo>
                  <a:cubicBezTo>
                    <a:pt x="0" y="41148"/>
                    <a:pt x="42164" y="0"/>
                    <a:pt x="93853" y="0"/>
                  </a:cubicBezTo>
                  <a:lnTo>
                    <a:pt x="1764284" y="0"/>
                  </a:lnTo>
                  <a:lnTo>
                    <a:pt x="1764284" y="6731"/>
                  </a:lnTo>
                  <a:lnTo>
                    <a:pt x="1764284" y="0"/>
                  </a:lnTo>
                  <a:cubicBezTo>
                    <a:pt x="1815973" y="0"/>
                    <a:pt x="1858137" y="41148"/>
                    <a:pt x="1858137" y="92202"/>
                  </a:cubicBezTo>
                  <a:lnTo>
                    <a:pt x="1851406" y="92202"/>
                  </a:lnTo>
                  <a:lnTo>
                    <a:pt x="1858137" y="92202"/>
                  </a:lnTo>
                  <a:lnTo>
                    <a:pt x="1858137" y="433832"/>
                  </a:lnTo>
                  <a:lnTo>
                    <a:pt x="1851406" y="433832"/>
                  </a:lnTo>
                  <a:lnTo>
                    <a:pt x="1858137" y="433832"/>
                  </a:lnTo>
                  <a:cubicBezTo>
                    <a:pt x="1858137" y="484886"/>
                    <a:pt x="1815973" y="526034"/>
                    <a:pt x="1764284" y="526034"/>
                  </a:cubicBezTo>
                  <a:lnTo>
                    <a:pt x="1764284" y="519303"/>
                  </a:lnTo>
                  <a:lnTo>
                    <a:pt x="1764284" y="526034"/>
                  </a:lnTo>
                  <a:lnTo>
                    <a:pt x="93853" y="526034"/>
                  </a:lnTo>
                  <a:lnTo>
                    <a:pt x="93853" y="519303"/>
                  </a:lnTo>
                  <a:lnTo>
                    <a:pt x="93853" y="526034"/>
                  </a:lnTo>
                  <a:cubicBezTo>
                    <a:pt x="42164" y="526034"/>
                    <a:pt x="0" y="484886"/>
                    <a:pt x="0" y="433832"/>
                  </a:cubicBezTo>
                  <a:lnTo>
                    <a:pt x="0" y="92202"/>
                  </a:lnTo>
                  <a:lnTo>
                    <a:pt x="6731" y="92202"/>
                  </a:lnTo>
                  <a:lnTo>
                    <a:pt x="0" y="92202"/>
                  </a:lnTo>
                  <a:moveTo>
                    <a:pt x="13589" y="92202"/>
                  </a:moveTo>
                  <a:lnTo>
                    <a:pt x="13589" y="433832"/>
                  </a:lnTo>
                  <a:lnTo>
                    <a:pt x="6731" y="433832"/>
                  </a:lnTo>
                  <a:lnTo>
                    <a:pt x="13462" y="433832"/>
                  </a:lnTo>
                  <a:cubicBezTo>
                    <a:pt x="13462" y="477139"/>
                    <a:pt x="49276" y="512445"/>
                    <a:pt x="93726" y="512445"/>
                  </a:cubicBezTo>
                  <a:lnTo>
                    <a:pt x="1764284" y="512445"/>
                  </a:lnTo>
                  <a:cubicBezTo>
                    <a:pt x="1808734" y="512445"/>
                    <a:pt x="1844548" y="477139"/>
                    <a:pt x="1844548" y="433832"/>
                  </a:cubicBezTo>
                  <a:lnTo>
                    <a:pt x="1844548" y="92202"/>
                  </a:lnTo>
                  <a:cubicBezTo>
                    <a:pt x="1844548" y="48895"/>
                    <a:pt x="1808734" y="13589"/>
                    <a:pt x="1764284" y="13589"/>
                  </a:cubicBezTo>
                  <a:lnTo>
                    <a:pt x="93853" y="13589"/>
                  </a:lnTo>
                  <a:lnTo>
                    <a:pt x="93853" y="6731"/>
                  </a:lnTo>
                  <a:lnTo>
                    <a:pt x="93853" y="13462"/>
                  </a:lnTo>
                  <a:cubicBezTo>
                    <a:pt x="49403" y="13462"/>
                    <a:pt x="13589" y="48768"/>
                    <a:pt x="13589" y="92075"/>
                  </a:cubicBezTo>
                  <a:close/>
                </a:path>
              </a:pathLst>
            </a:custGeom>
            <a:solidFill>
              <a:srgbClr val="000000"/>
            </a:solidFill>
          </p:spPr>
        </p:sp>
        <p:sp>
          <p:nvSpPr>
            <p:cNvPr name="TextBox 35" id="35"/>
            <p:cNvSpPr txBox="true"/>
            <p:nvPr/>
          </p:nvSpPr>
          <p:spPr>
            <a:xfrm>
              <a:off x="0" y="-19050"/>
              <a:ext cx="1858152" cy="545113"/>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Caffeine</a:t>
              </a:r>
            </a:p>
          </p:txBody>
        </p:sp>
      </p:grpSp>
      <p:grpSp>
        <p:nvGrpSpPr>
          <p:cNvPr name="Group 36" id="36"/>
          <p:cNvGrpSpPr/>
          <p:nvPr/>
        </p:nvGrpSpPr>
        <p:grpSpPr>
          <a:xfrm rot="0">
            <a:off x="1109133" y="3346027"/>
            <a:ext cx="1391920" cy="394546"/>
            <a:chOff x="0" y="0"/>
            <a:chExt cx="1855893" cy="526062"/>
          </a:xfrm>
        </p:grpSpPr>
        <p:sp>
          <p:nvSpPr>
            <p:cNvPr name="Freeform 37" id="37"/>
            <p:cNvSpPr/>
            <p:nvPr/>
          </p:nvSpPr>
          <p:spPr>
            <a:xfrm flipH="false" flipV="false" rot="0">
              <a:off x="6731" y="6731"/>
              <a:ext cx="1842389" cy="512572"/>
            </a:xfrm>
            <a:custGeom>
              <a:avLst/>
              <a:gdLst/>
              <a:ahLst/>
              <a:cxnLst/>
              <a:rect r="r" b="b" t="t" l="l"/>
              <a:pathLst>
                <a:path h="512572" w="1842389">
                  <a:moveTo>
                    <a:pt x="0" y="85471"/>
                  </a:moveTo>
                  <a:cubicBezTo>
                    <a:pt x="0" y="38227"/>
                    <a:pt x="38989" y="0"/>
                    <a:pt x="87122" y="0"/>
                  </a:cubicBezTo>
                  <a:lnTo>
                    <a:pt x="1755394" y="0"/>
                  </a:lnTo>
                  <a:cubicBezTo>
                    <a:pt x="1803527" y="0"/>
                    <a:pt x="1842389" y="38227"/>
                    <a:pt x="1842389" y="85471"/>
                  </a:cubicBezTo>
                  <a:lnTo>
                    <a:pt x="1842389" y="427101"/>
                  </a:lnTo>
                  <a:cubicBezTo>
                    <a:pt x="1842389" y="474218"/>
                    <a:pt x="1803400" y="512572"/>
                    <a:pt x="1755394" y="512572"/>
                  </a:cubicBezTo>
                  <a:lnTo>
                    <a:pt x="87122" y="512572"/>
                  </a:lnTo>
                  <a:cubicBezTo>
                    <a:pt x="38989" y="512572"/>
                    <a:pt x="0" y="474345"/>
                    <a:pt x="0" y="427101"/>
                  </a:cubicBezTo>
                  <a:close/>
                </a:path>
              </a:pathLst>
            </a:custGeom>
            <a:solidFill>
              <a:srgbClr val="FFA54B"/>
            </a:solidFill>
          </p:spPr>
        </p:sp>
        <p:sp>
          <p:nvSpPr>
            <p:cNvPr name="Freeform 38" id="38"/>
            <p:cNvSpPr/>
            <p:nvPr/>
          </p:nvSpPr>
          <p:spPr>
            <a:xfrm flipH="false" flipV="false" rot="0">
              <a:off x="0" y="0"/>
              <a:ext cx="1855978" cy="526034"/>
            </a:xfrm>
            <a:custGeom>
              <a:avLst/>
              <a:gdLst/>
              <a:ahLst/>
              <a:cxnLst/>
              <a:rect r="r" b="b" t="t" l="l"/>
              <a:pathLst>
                <a:path h="526034" w="1855978">
                  <a:moveTo>
                    <a:pt x="0" y="92202"/>
                  </a:moveTo>
                  <a:cubicBezTo>
                    <a:pt x="0" y="41148"/>
                    <a:pt x="42164" y="0"/>
                    <a:pt x="93853" y="0"/>
                  </a:cubicBezTo>
                  <a:lnTo>
                    <a:pt x="1762125" y="0"/>
                  </a:lnTo>
                  <a:lnTo>
                    <a:pt x="1762125" y="6731"/>
                  </a:lnTo>
                  <a:lnTo>
                    <a:pt x="1762125" y="0"/>
                  </a:lnTo>
                  <a:cubicBezTo>
                    <a:pt x="1813814" y="0"/>
                    <a:pt x="1855978" y="41148"/>
                    <a:pt x="1855978" y="92202"/>
                  </a:cubicBezTo>
                  <a:lnTo>
                    <a:pt x="1849247" y="92202"/>
                  </a:lnTo>
                  <a:lnTo>
                    <a:pt x="1855978" y="92202"/>
                  </a:lnTo>
                  <a:lnTo>
                    <a:pt x="1855978" y="433832"/>
                  </a:lnTo>
                  <a:lnTo>
                    <a:pt x="1849247" y="433832"/>
                  </a:lnTo>
                  <a:lnTo>
                    <a:pt x="1855978" y="433832"/>
                  </a:lnTo>
                  <a:cubicBezTo>
                    <a:pt x="1855978" y="484886"/>
                    <a:pt x="1813814" y="526034"/>
                    <a:pt x="1762125" y="526034"/>
                  </a:cubicBezTo>
                  <a:lnTo>
                    <a:pt x="1762125" y="519303"/>
                  </a:lnTo>
                  <a:lnTo>
                    <a:pt x="1762125" y="526034"/>
                  </a:lnTo>
                  <a:lnTo>
                    <a:pt x="93853" y="526034"/>
                  </a:lnTo>
                  <a:lnTo>
                    <a:pt x="93853" y="519303"/>
                  </a:lnTo>
                  <a:lnTo>
                    <a:pt x="93853" y="526034"/>
                  </a:lnTo>
                  <a:cubicBezTo>
                    <a:pt x="42164" y="526034"/>
                    <a:pt x="0" y="484886"/>
                    <a:pt x="0" y="433832"/>
                  </a:cubicBezTo>
                  <a:lnTo>
                    <a:pt x="0" y="92202"/>
                  </a:lnTo>
                  <a:lnTo>
                    <a:pt x="6731" y="92202"/>
                  </a:lnTo>
                  <a:lnTo>
                    <a:pt x="0" y="92202"/>
                  </a:lnTo>
                  <a:moveTo>
                    <a:pt x="13589" y="92202"/>
                  </a:moveTo>
                  <a:lnTo>
                    <a:pt x="13589" y="433832"/>
                  </a:lnTo>
                  <a:lnTo>
                    <a:pt x="6731" y="433832"/>
                  </a:lnTo>
                  <a:lnTo>
                    <a:pt x="13462" y="433832"/>
                  </a:lnTo>
                  <a:cubicBezTo>
                    <a:pt x="13462" y="477139"/>
                    <a:pt x="49276" y="512445"/>
                    <a:pt x="93726" y="512445"/>
                  </a:cubicBezTo>
                  <a:lnTo>
                    <a:pt x="1762125" y="512445"/>
                  </a:lnTo>
                  <a:cubicBezTo>
                    <a:pt x="1806575" y="512445"/>
                    <a:pt x="1842389" y="477139"/>
                    <a:pt x="1842389" y="433832"/>
                  </a:cubicBezTo>
                  <a:lnTo>
                    <a:pt x="1842389" y="92202"/>
                  </a:lnTo>
                  <a:cubicBezTo>
                    <a:pt x="1842389" y="48895"/>
                    <a:pt x="1806575" y="13589"/>
                    <a:pt x="1762125" y="13589"/>
                  </a:cubicBezTo>
                  <a:lnTo>
                    <a:pt x="93853" y="13589"/>
                  </a:lnTo>
                  <a:lnTo>
                    <a:pt x="93853" y="6731"/>
                  </a:lnTo>
                  <a:lnTo>
                    <a:pt x="93853" y="13462"/>
                  </a:lnTo>
                  <a:cubicBezTo>
                    <a:pt x="49403" y="13462"/>
                    <a:pt x="13589" y="48768"/>
                    <a:pt x="13589" y="92075"/>
                  </a:cubicBezTo>
                  <a:close/>
                </a:path>
              </a:pathLst>
            </a:custGeom>
            <a:solidFill>
              <a:srgbClr val="000000"/>
            </a:solidFill>
          </p:spPr>
        </p:sp>
        <p:sp>
          <p:nvSpPr>
            <p:cNvPr name="TextBox 39" id="39"/>
            <p:cNvSpPr txBox="true"/>
            <p:nvPr/>
          </p:nvSpPr>
          <p:spPr>
            <a:xfrm>
              <a:off x="0" y="-19050"/>
              <a:ext cx="1855893" cy="545112"/>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Theofillin</a:t>
              </a:r>
            </a:p>
          </p:txBody>
        </p:sp>
      </p:grpSp>
      <p:grpSp>
        <p:nvGrpSpPr>
          <p:cNvPr name="Group 40" id="40"/>
          <p:cNvGrpSpPr/>
          <p:nvPr/>
        </p:nvGrpSpPr>
        <p:grpSpPr>
          <a:xfrm rot="0">
            <a:off x="1109133" y="3806614"/>
            <a:ext cx="1393614" cy="394546"/>
            <a:chOff x="0" y="0"/>
            <a:chExt cx="1858152" cy="526062"/>
          </a:xfrm>
        </p:grpSpPr>
        <p:sp>
          <p:nvSpPr>
            <p:cNvPr name="Freeform 41" id="41"/>
            <p:cNvSpPr/>
            <p:nvPr/>
          </p:nvSpPr>
          <p:spPr>
            <a:xfrm flipH="false" flipV="false" rot="0">
              <a:off x="6731" y="6731"/>
              <a:ext cx="1844548" cy="512572"/>
            </a:xfrm>
            <a:custGeom>
              <a:avLst/>
              <a:gdLst/>
              <a:ahLst/>
              <a:cxnLst/>
              <a:rect r="r" b="b" t="t" l="l"/>
              <a:pathLst>
                <a:path h="512572" w="1844548">
                  <a:moveTo>
                    <a:pt x="0" y="85471"/>
                  </a:moveTo>
                  <a:cubicBezTo>
                    <a:pt x="0" y="38227"/>
                    <a:pt x="38989" y="0"/>
                    <a:pt x="87122" y="0"/>
                  </a:cubicBezTo>
                  <a:lnTo>
                    <a:pt x="1757553" y="0"/>
                  </a:lnTo>
                  <a:cubicBezTo>
                    <a:pt x="1805686" y="0"/>
                    <a:pt x="1844548" y="38227"/>
                    <a:pt x="1844548" y="85471"/>
                  </a:cubicBezTo>
                  <a:lnTo>
                    <a:pt x="1844548" y="427101"/>
                  </a:lnTo>
                  <a:cubicBezTo>
                    <a:pt x="1844548" y="474218"/>
                    <a:pt x="1805559" y="512572"/>
                    <a:pt x="1757553" y="512572"/>
                  </a:cubicBezTo>
                  <a:lnTo>
                    <a:pt x="87122" y="512572"/>
                  </a:lnTo>
                  <a:cubicBezTo>
                    <a:pt x="38989" y="512572"/>
                    <a:pt x="0" y="474345"/>
                    <a:pt x="0" y="427101"/>
                  </a:cubicBezTo>
                  <a:close/>
                </a:path>
              </a:pathLst>
            </a:custGeom>
            <a:solidFill>
              <a:srgbClr val="FFA54B"/>
            </a:solidFill>
          </p:spPr>
        </p:sp>
        <p:sp>
          <p:nvSpPr>
            <p:cNvPr name="Freeform 42" id="42"/>
            <p:cNvSpPr/>
            <p:nvPr/>
          </p:nvSpPr>
          <p:spPr>
            <a:xfrm flipH="false" flipV="false" rot="0">
              <a:off x="0" y="0"/>
              <a:ext cx="1858137" cy="526034"/>
            </a:xfrm>
            <a:custGeom>
              <a:avLst/>
              <a:gdLst/>
              <a:ahLst/>
              <a:cxnLst/>
              <a:rect r="r" b="b" t="t" l="l"/>
              <a:pathLst>
                <a:path h="526034" w="1858137">
                  <a:moveTo>
                    <a:pt x="0" y="92202"/>
                  </a:moveTo>
                  <a:cubicBezTo>
                    <a:pt x="0" y="41148"/>
                    <a:pt x="42164" y="0"/>
                    <a:pt x="93853" y="0"/>
                  </a:cubicBezTo>
                  <a:lnTo>
                    <a:pt x="1764284" y="0"/>
                  </a:lnTo>
                  <a:lnTo>
                    <a:pt x="1764284" y="6731"/>
                  </a:lnTo>
                  <a:lnTo>
                    <a:pt x="1764284" y="0"/>
                  </a:lnTo>
                  <a:cubicBezTo>
                    <a:pt x="1815973" y="0"/>
                    <a:pt x="1858137" y="41148"/>
                    <a:pt x="1858137" y="92202"/>
                  </a:cubicBezTo>
                  <a:lnTo>
                    <a:pt x="1851406" y="92202"/>
                  </a:lnTo>
                  <a:lnTo>
                    <a:pt x="1858137" y="92202"/>
                  </a:lnTo>
                  <a:lnTo>
                    <a:pt x="1858137" y="433832"/>
                  </a:lnTo>
                  <a:lnTo>
                    <a:pt x="1851406" y="433832"/>
                  </a:lnTo>
                  <a:lnTo>
                    <a:pt x="1858137" y="433832"/>
                  </a:lnTo>
                  <a:cubicBezTo>
                    <a:pt x="1858137" y="484886"/>
                    <a:pt x="1815973" y="526034"/>
                    <a:pt x="1764284" y="526034"/>
                  </a:cubicBezTo>
                  <a:lnTo>
                    <a:pt x="1764284" y="519303"/>
                  </a:lnTo>
                  <a:lnTo>
                    <a:pt x="1764284" y="526034"/>
                  </a:lnTo>
                  <a:lnTo>
                    <a:pt x="93853" y="526034"/>
                  </a:lnTo>
                  <a:lnTo>
                    <a:pt x="93853" y="519303"/>
                  </a:lnTo>
                  <a:lnTo>
                    <a:pt x="93853" y="526034"/>
                  </a:lnTo>
                  <a:cubicBezTo>
                    <a:pt x="42164" y="526034"/>
                    <a:pt x="0" y="484886"/>
                    <a:pt x="0" y="433832"/>
                  </a:cubicBezTo>
                  <a:lnTo>
                    <a:pt x="0" y="92202"/>
                  </a:lnTo>
                  <a:lnTo>
                    <a:pt x="6731" y="92202"/>
                  </a:lnTo>
                  <a:lnTo>
                    <a:pt x="0" y="92202"/>
                  </a:lnTo>
                  <a:moveTo>
                    <a:pt x="13589" y="92202"/>
                  </a:moveTo>
                  <a:lnTo>
                    <a:pt x="13589" y="433832"/>
                  </a:lnTo>
                  <a:lnTo>
                    <a:pt x="6731" y="433832"/>
                  </a:lnTo>
                  <a:lnTo>
                    <a:pt x="13462" y="433832"/>
                  </a:lnTo>
                  <a:cubicBezTo>
                    <a:pt x="13462" y="477139"/>
                    <a:pt x="49276" y="512445"/>
                    <a:pt x="93726" y="512445"/>
                  </a:cubicBezTo>
                  <a:lnTo>
                    <a:pt x="1764284" y="512445"/>
                  </a:lnTo>
                  <a:cubicBezTo>
                    <a:pt x="1808734" y="512445"/>
                    <a:pt x="1844548" y="477139"/>
                    <a:pt x="1844548" y="433832"/>
                  </a:cubicBezTo>
                  <a:lnTo>
                    <a:pt x="1844548" y="92202"/>
                  </a:lnTo>
                  <a:cubicBezTo>
                    <a:pt x="1844548" y="48895"/>
                    <a:pt x="1808734" y="13589"/>
                    <a:pt x="1764284" y="13589"/>
                  </a:cubicBezTo>
                  <a:lnTo>
                    <a:pt x="93853" y="13589"/>
                  </a:lnTo>
                  <a:lnTo>
                    <a:pt x="93853" y="6731"/>
                  </a:lnTo>
                  <a:lnTo>
                    <a:pt x="93853" y="13462"/>
                  </a:lnTo>
                  <a:cubicBezTo>
                    <a:pt x="49403" y="13462"/>
                    <a:pt x="13589" y="48768"/>
                    <a:pt x="13589" y="92075"/>
                  </a:cubicBezTo>
                  <a:close/>
                </a:path>
              </a:pathLst>
            </a:custGeom>
            <a:solidFill>
              <a:srgbClr val="000000"/>
            </a:solidFill>
          </p:spPr>
        </p:sp>
        <p:sp>
          <p:nvSpPr>
            <p:cNvPr name="TextBox 43" id="43"/>
            <p:cNvSpPr txBox="true"/>
            <p:nvPr/>
          </p:nvSpPr>
          <p:spPr>
            <a:xfrm>
              <a:off x="0" y="-19050"/>
              <a:ext cx="1858152" cy="545112"/>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Theobromin</a:t>
              </a:r>
            </a:p>
          </p:txBody>
        </p:sp>
      </p:grpSp>
      <p:grpSp>
        <p:nvGrpSpPr>
          <p:cNvPr name="Group 44" id="44"/>
          <p:cNvGrpSpPr/>
          <p:nvPr/>
        </p:nvGrpSpPr>
        <p:grpSpPr>
          <a:xfrm rot="0">
            <a:off x="1109133" y="4958081"/>
            <a:ext cx="1239520" cy="470747"/>
            <a:chOff x="0" y="0"/>
            <a:chExt cx="1652693" cy="627662"/>
          </a:xfrm>
        </p:grpSpPr>
        <p:sp>
          <p:nvSpPr>
            <p:cNvPr name="Freeform 45" id="45"/>
            <p:cNvSpPr/>
            <p:nvPr/>
          </p:nvSpPr>
          <p:spPr>
            <a:xfrm flipH="false" flipV="false" rot="0">
              <a:off x="6731" y="6731"/>
              <a:ext cx="1639189" cy="614172"/>
            </a:xfrm>
            <a:custGeom>
              <a:avLst/>
              <a:gdLst/>
              <a:ahLst/>
              <a:cxnLst/>
              <a:rect r="r" b="b" t="t" l="l"/>
              <a:pathLst>
                <a:path h="614172" w="1639189">
                  <a:moveTo>
                    <a:pt x="0" y="102362"/>
                  </a:moveTo>
                  <a:cubicBezTo>
                    <a:pt x="0" y="45847"/>
                    <a:pt x="46482" y="0"/>
                    <a:pt x="103759" y="0"/>
                  </a:cubicBezTo>
                  <a:lnTo>
                    <a:pt x="1535430" y="0"/>
                  </a:lnTo>
                  <a:cubicBezTo>
                    <a:pt x="1592707" y="0"/>
                    <a:pt x="1639189" y="45847"/>
                    <a:pt x="1639189" y="102362"/>
                  </a:cubicBezTo>
                  <a:lnTo>
                    <a:pt x="1639189" y="511810"/>
                  </a:lnTo>
                  <a:cubicBezTo>
                    <a:pt x="1639189" y="568325"/>
                    <a:pt x="1592707" y="614172"/>
                    <a:pt x="1535430" y="614172"/>
                  </a:cubicBezTo>
                  <a:lnTo>
                    <a:pt x="103759" y="614172"/>
                  </a:lnTo>
                  <a:cubicBezTo>
                    <a:pt x="46482" y="614172"/>
                    <a:pt x="0" y="568325"/>
                    <a:pt x="0" y="511810"/>
                  </a:cubicBezTo>
                  <a:close/>
                </a:path>
              </a:pathLst>
            </a:custGeom>
            <a:solidFill>
              <a:srgbClr val="FFA54B"/>
            </a:solidFill>
          </p:spPr>
        </p:sp>
        <p:sp>
          <p:nvSpPr>
            <p:cNvPr name="Freeform 46" id="46"/>
            <p:cNvSpPr/>
            <p:nvPr/>
          </p:nvSpPr>
          <p:spPr>
            <a:xfrm flipH="false" flipV="false" rot="0">
              <a:off x="0" y="0"/>
              <a:ext cx="1652651" cy="627634"/>
            </a:xfrm>
            <a:custGeom>
              <a:avLst/>
              <a:gdLst/>
              <a:ahLst/>
              <a:cxnLst/>
              <a:rect r="r" b="b" t="t" l="l"/>
              <a:pathLst>
                <a:path h="627634" w="1652651">
                  <a:moveTo>
                    <a:pt x="0" y="109093"/>
                  </a:moveTo>
                  <a:cubicBezTo>
                    <a:pt x="0" y="48768"/>
                    <a:pt x="49530" y="0"/>
                    <a:pt x="110490" y="0"/>
                  </a:cubicBezTo>
                  <a:lnTo>
                    <a:pt x="1542161" y="0"/>
                  </a:lnTo>
                  <a:lnTo>
                    <a:pt x="1542161" y="6731"/>
                  </a:lnTo>
                  <a:lnTo>
                    <a:pt x="1542161" y="0"/>
                  </a:lnTo>
                  <a:cubicBezTo>
                    <a:pt x="1603121" y="0"/>
                    <a:pt x="1652651" y="48768"/>
                    <a:pt x="1652651" y="109093"/>
                  </a:cubicBezTo>
                  <a:lnTo>
                    <a:pt x="1645920" y="109093"/>
                  </a:lnTo>
                  <a:lnTo>
                    <a:pt x="1652651" y="109093"/>
                  </a:lnTo>
                  <a:lnTo>
                    <a:pt x="1652651" y="518541"/>
                  </a:lnTo>
                  <a:lnTo>
                    <a:pt x="1645920" y="518541"/>
                  </a:lnTo>
                  <a:lnTo>
                    <a:pt x="1652651" y="518541"/>
                  </a:lnTo>
                  <a:cubicBezTo>
                    <a:pt x="1652651" y="578866"/>
                    <a:pt x="1603121" y="627634"/>
                    <a:pt x="1542161" y="627634"/>
                  </a:cubicBezTo>
                  <a:lnTo>
                    <a:pt x="1542161" y="620903"/>
                  </a:lnTo>
                  <a:lnTo>
                    <a:pt x="1542161" y="627634"/>
                  </a:lnTo>
                  <a:lnTo>
                    <a:pt x="110490" y="627634"/>
                  </a:lnTo>
                  <a:lnTo>
                    <a:pt x="110490" y="620903"/>
                  </a:lnTo>
                  <a:lnTo>
                    <a:pt x="110490" y="627634"/>
                  </a:lnTo>
                  <a:cubicBezTo>
                    <a:pt x="49530" y="627634"/>
                    <a:pt x="0" y="578866"/>
                    <a:pt x="0" y="518541"/>
                  </a:cubicBezTo>
                  <a:lnTo>
                    <a:pt x="0" y="109093"/>
                  </a:lnTo>
                  <a:lnTo>
                    <a:pt x="6731" y="109093"/>
                  </a:lnTo>
                  <a:lnTo>
                    <a:pt x="0" y="109093"/>
                  </a:lnTo>
                  <a:moveTo>
                    <a:pt x="13589" y="109093"/>
                  </a:moveTo>
                  <a:lnTo>
                    <a:pt x="13589" y="518541"/>
                  </a:lnTo>
                  <a:lnTo>
                    <a:pt x="6731" y="518541"/>
                  </a:lnTo>
                  <a:lnTo>
                    <a:pt x="13462" y="518541"/>
                  </a:lnTo>
                  <a:cubicBezTo>
                    <a:pt x="13462" y="571246"/>
                    <a:pt x="56769" y="614172"/>
                    <a:pt x="110490" y="614172"/>
                  </a:cubicBezTo>
                  <a:lnTo>
                    <a:pt x="1542161" y="614172"/>
                  </a:lnTo>
                  <a:cubicBezTo>
                    <a:pt x="1595755" y="614172"/>
                    <a:pt x="1639189" y="571246"/>
                    <a:pt x="1639189" y="518541"/>
                  </a:cubicBezTo>
                  <a:lnTo>
                    <a:pt x="1639189" y="109093"/>
                  </a:lnTo>
                  <a:cubicBezTo>
                    <a:pt x="1639189" y="56388"/>
                    <a:pt x="1595882" y="13462"/>
                    <a:pt x="1542161" y="13462"/>
                  </a:cubicBezTo>
                  <a:lnTo>
                    <a:pt x="110490" y="13462"/>
                  </a:lnTo>
                  <a:lnTo>
                    <a:pt x="110490" y="6731"/>
                  </a:lnTo>
                  <a:lnTo>
                    <a:pt x="110490" y="13462"/>
                  </a:lnTo>
                  <a:cubicBezTo>
                    <a:pt x="56896" y="13462"/>
                    <a:pt x="13462" y="56388"/>
                    <a:pt x="13462" y="109093"/>
                  </a:cubicBezTo>
                  <a:close/>
                </a:path>
              </a:pathLst>
            </a:custGeom>
            <a:solidFill>
              <a:srgbClr val="000000"/>
            </a:solidFill>
          </p:spPr>
        </p:sp>
        <p:sp>
          <p:nvSpPr>
            <p:cNvPr name="TextBox 47" id="47"/>
            <p:cNvSpPr txBox="true"/>
            <p:nvPr/>
          </p:nvSpPr>
          <p:spPr>
            <a:xfrm>
              <a:off x="0" y="-19050"/>
              <a:ext cx="1652693" cy="646712"/>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L-theanin</a:t>
              </a:r>
            </a:p>
          </p:txBody>
        </p:sp>
      </p:grpSp>
      <p:grpSp>
        <p:nvGrpSpPr>
          <p:cNvPr name="Group 48" id="48"/>
          <p:cNvGrpSpPr/>
          <p:nvPr/>
        </p:nvGrpSpPr>
        <p:grpSpPr>
          <a:xfrm rot="0">
            <a:off x="1109133" y="6111240"/>
            <a:ext cx="1237827" cy="470747"/>
            <a:chOff x="0" y="0"/>
            <a:chExt cx="1650436" cy="627662"/>
          </a:xfrm>
        </p:grpSpPr>
        <p:sp>
          <p:nvSpPr>
            <p:cNvPr name="Freeform 49" id="49"/>
            <p:cNvSpPr/>
            <p:nvPr/>
          </p:nvSpPr>
          <p:spPr>
            <a:xfrm flipH="false" flipV="false" rot="0">
              <a:off x="6731" y="6731"/>
              <a:ext cx="1636903" cy="614172"/>
            </a:xfrm>
            <a:custGeom>
              <a:avLst/>
              <a:gdLst/>
              <a:ahLst/>
              <a:cxnLst/>
              <a:rect r="r" b="b" t="t" l="l"/>
              <a:pathLst>
                <a:path h="614172" w="1636903">
                  <a:moveTo>
                    <a:pt x="0" y="102362"/>
                  </a:moveTo>
                  <a:cubicBezTo>
                    <a:pt x="0" y="45847"/>
                    <a:pt x="46482" y="0"/>
                    <a:pt x="103759" y="0"/>
                  </a:cubicBezTo>
                  <a:lnTo>
                    <a:pt x="1533144" y="0"/>
                  </a:lnTo>
                  <a:cubicBezTo>
                    <a:pt x="1590421" y="0"/>
                    <a:pt x="1636903" y="45847"/>
                    <a:pt x="1636903" y="102362"/>
                  </a:cubicBezTo>
                  <a:lnTo>
                    <a:pt x="1636903" y="511810"/>
                  </a:lnTo>
                  <a:cubicBezTo>
                    <a:pt x="1636903" y="568325"/>
                    <a:pt x="1590421" y="614172"/>
                    <a:pt x="1533144" y="614172"/>
                  </a:cubicBezTo>
                  <a:lnTo>
                    <a:pt x="103759" y="614172"/>
                  </a:lnTo>
                  <a:cubicBezTo>
                    <a:pt x="46482" y="614172"/>
                    <a:pt x="0" y="568325"/>
                    <a:pt x="0" y="511810"/>
                  </a:cubicBezTo>
                  <a:close/>
                </a:path>
              </a:pathLst>
            </a:custGeom>
            <a:solidFill>
              <a:srgbClr val="FFA54B"/>
            </a:solidFill>
          </p:spPr>
        </p:sp>
        <p:sp>
          <p:nvSpPr>
            <p:cNvPr name="Freeform 50" id="50"/>
            <p:cNvSpPr/>
            <p:nvPr/>
          </p:nvSpPr>
          <p:spPr>
            <a:xfrm flipH="false" flipV="false" rot="0">
              <a:off x="0" y="0"/>
              <a:ext cx="1650365" cy="627634"/>
            </a:xfrm>
            <a:custGeom>
              <a:avLst/>
              <a:gdLst/>
              <a:ahLst/>
              <a:cxnLst/>
              <a:rect r="r" b="b" t="t" l="l"/>
              <a:pathLst>
                <a:path h="627634" w="1650365">
                  <a:moveTo>
                    <a:pt x="0" y="109093"/>
                  </a:moveTo>
                  <a:cubicBezTo>
                    <a:pt x="0" y="48768"/>
                    <a:pt x="49530" y="0"/>
                    <a:pt x="110490" y="0"/>
                  </a:cubicBezTo>
                  <a:lnTo>
                    <a:pt x="1539875" y="0"/>
                  </a:lnTo>
                  <a:lnTo>
                    <a:pt x="1539875" y="6731"/>
                  </a:lnTo>
                  <a:lnTo>
                    <a:pt x="1539875" y="0"/>
                  </a:lnTo>
                  <a:cubicBezTo>
                    <a:pt x="1600835" y="0"/>
                    <a:pt x="1650365" y="48768"/>
                    <a:pt x="1650365" y="109093"/>
                  </a:cubicBezTo>
                  <a:lnTo>
                    <a:pt x="1643634" y="109093"/>
                  </a:lnTo>
                  <a:lnTo>
                    <a:pt x="1650365" y="109093"/>
                  </a:lnTo>
                  <a:lnTo>
                    <a:pt x="1650365" y="518541"/>
                  </a:lnTo>
                  <a:lnTo>
                    <a:pt x="1643634" y="518541"/>
                  </a:lnTo>
                  <a:lnTo>
                    <a:pt x="1650365" y="518541"/>
                  </a:lnTo>
                  <a:cubicBezTo>
                    <a:pt x="1650365" y="578866"/>
                    <a:pt x="1600835" y="627634"/>
                    <a:pt x="1539875" y="627634"/>
                  </a:cubicBezTo>
                  <a:lnTo>
                    <a:pt x="1539875" y="620903"/>
                  </a:lnTo>
                  <a:lnTo>
                    <a:pt x="1539875" y="627634"/>
                  </a:lnTo>
                  <a:lnTo>
                    <a:pt x="110490" y="627634"/>
                  </a:lnTo>
                  <a:lnTo>
                    <a:pt x="110490" y="620903"/>
                  </a:lnTo>
                  <a:lnTo>
                    <a:pt x="110490" y="627634"/>
                  </a:lnTo>
                  <a:cubicBezTo>
                    <a:pt x="49530" y="627634"/>
                    <a:pt x="0" y="578866"/>
                    <a:pt x="0" y="518541"/>
                  </a:cubicBezTo>
                  <a:lnTo>
                    <a:pt x="0" y="109093"/>
                  </a:lnTo>
                  <a:lnTo>
                    <a:pt x="6731" y="109093"/>
                  </a:lnTo>
                  <a:lnTo>
                    <a:pt x="0" y="109093"/>
                  </a:lnTo>
                  <a:moveTo>
                    <a:pt x="13589" y="109093"/>
                  </a:moveTo>
                  <a:lnTo>
                    <a:pt x="13589" y="518541"/>
                  </a:lnTo>
                  <a:lnTo>
                    <a:pt x="6731" y="518541"/>
                  </a:lnTo>
                  <a:lnTo>
                    <a:pt x="13462" y="518541"/>
                  </a:lnTo>
                  <a:cubicBezTo>
                    <a:pt x="13462" y="571246"/>
                    <a:pt x="56769" y="614172"/>
                    <a:pt x="110490" y="614172"/>
                  </a:cubicBezTo>
                  <a:lnTo>
                    <a:pt x="1539875" y="614172"/>
                  </a:lnTo>
                  <a:cubicBezTo>
                    <a:pt x="1593469" y="614172"/>
                    <a:pt x="1636903" y="571246"/>
                    <a:pt x="1636903" y="518541"/>
                  </a:cubicBezTo>
                  <a:lnTo>
                    <a:pt x="1636903" y="109093"/>
                  </a:lnTo>
                  <a:cubicBezTo>
                    <a:pt x="1636903" y="56388"/>
                    <a:pt x="1593596" y="13462"/>
                    <a:pt x="1539875" y="13462"/>
                  </a:cubicBezTo>
                  <a:lnTo>
                    <a:pt x="110490" y="13462"/>
                  </a:lnTo>
                  <a:lnTo>
                    <a:pt x="110490" y="6731"/>
                  </a:lnTo>
                  <a:lnTo>
                    <a:pt x="110490" y="13462"/>
                  </a:lnTo>
                  <a:cubicBezTo>
                    <a:pt x="56896" y="13462"/>
                    <a:pt x="13462" y="56388"/>
                    <a:pt x="13462" y="109093"/>
                  </a:cubicBezTo>
                  <a:close/>
                </a:path>
              </a:pathLst>
            </a:custGeom>
            <a:solidFill>
              <a:srgbClr val="000000"/>
            </a:solidFill>
          </p:spPr>
        </p:sp>
        <p:sp>
          <p:nvSpPr>
            <p:cNvPr name="TextBox 51" id="51"/>
            <p:cNvSpPr txBox="true"/>
            <p:nvPr/>
          </p:nvSpPr>
          <p:spPr>
            <a:xfrm>
              <a:off x="0" y="-19050"/>
              <a:ext cx="1650436" cy="646712"/>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Vitamin</a:t>
              </a:r>
            </a:p>
          </p:txBody>
        </p:sp>
      </p:grpSp>
      <p:grpSp>
        <p:nvGrpSpPr>
          <p:cNvPr name="Group 52" id="52"/>
          <p:cNvGrpSpPr/>
          <p:nvPr/>
        </p:nvGrpSpPr>
        <p:grpSpPr>
          <a:xfrm rot="0">
            <a:off x="1109133" y="6648027"/>
            <a:ext cx="1239520" cy="470747"/>
            <a:chOff x="0" y="0"/>
            <a:chExt cx="1652693" cy="627662"/>
          </a:xfrm>
        </p:grpSpPr>
        <p:sp>
          <p:nvSpPr>
            <p:cNvPr name="Freeform 53" id="53"/>
            <p:cNvSpPr/>
            <p:nvPr/>
          </p:nvSpPr>
          <p:spPr>
            <a:xfrm flipH="false" flipV="false" rot="0">
              <a:off x="6731" y="6731"/>
              <a:ext cx="1639189" cy="614172"/>
            </a:xfrm>
            <a:custGeom>
              <a:avLst/>
              <a:gdLst/>
              <a:ahLst/>
              <a:cxnLst/>
              <a:rect r="r" b="b" t="t" l="l"/>
              <a:pathLst>
                <a:path h="614172" w="1639189">
                  <a:moveTo>
                    <a:pt x="0" y="102362"/>
                  </a:moveTo>
                  <a:cubicBezTo>
                    <a:pt x="0" y="45847"/>
                    <a:pt x="46482" y="0"/>
                    <a:pt x="103759" y="0"/>
                  </a:cubicBezTo>
                  <a:lnTo>
                    <a:pt x="1535430" y="0"/>
                  </a:lnTo>
                  <a:cubicBezTo>
                    <a:pt x="1592707" y="0"/>
                    <a:pt x="1639189" y="45847"/>
                    <a:pt x="1639189" y="102362"/>
                  </a:cubicBezTo>
                  <a:lnTo>
                    <a:pt x="1639189" y="511810"/>
                  </a:lnTo>
                  <a:cubicBezTo>
                    <a:pt x="1639189" y="568325"/>
                    <a:pt x="1592707" y="614172"/>
                    <a:pt x="1535430" y="614172"/>
                  </a:cubicBezTo>
                  <a:lnTo>
                    <a:pt x="103759" y="614172"/>
                  </a:lnTo>
                  <a:cubicBezTo>
                    <a:pt x="46482" y="614172"/>
                    <a:pt x="0" y="568325"/>
                    <a:pt x="0" y="511810"/>
                  </a:cubicBezTo>
                  <a:close/>
                </a:path>
              </a:pathLst>
            </a:custGeom>
            <a:solidFill>
              <a:srgbClr val="FFA54B"/>
            </a:solidFill>
          </p:spPr>
        </p:sp>
        <p:sp>
          <p:nvSpPr>
            <p:cNvPr name="Freeform 54" id="54"/>
            <p:cNvSpPr/>
            <p:nvPr/>
          </p:nvSpPr>
          <p:spPr>
            <a:xfrm flipH="false" flipV="false" rot="0">
              <a:off x="0" y="0"/>
              <a:ext cx="1652651" cy="627634"/>
            </a:xfrm>
            <a:custGeom>
              <a:avLst/>
              <a:gdLst/>
              <a:ahLst/>
              <a:cxnLst/>
              <a:rect r="r" b="b" t="t" l="l"/>
              <a:pathLst>
                <a:path h="627634" w="1652651">
                  <a:moveTo>
                    <a:pt x="0" y="109093"/>
                  </a:moveTo>
                  <a:cubicBezTo>
                    <a:pt x="0" y="48768"/>
                    <a:pt x="49530" y="0"/>
                    <a:pt x="110490" y="0"/>
                  </a:cubicBezTo>
                  <a:lnTo>
                    <a:pt x="1542161" y="0"/>
                  </a:lnTo>
                  <a:lnTo>
                    <a:pt x="1542161" y="6731"/>
                  </a:lnTo>
                  <a:lnTo>
                    <a:pt x="1542161" y="0"/>
                  </a:lnTo>
                  <a:cubicBezTo>
                    <a:pt x="1603121" y="0"/>
                    <a:pt x="1652651" y="48768"/>
                    <a:pt x="1652651" y="109093"/>
                  </a:cubicBezTo>
                  <a:lnTo>
                    <a:pt x="1645920" y="109093"/>
                  </a:lnTo>
                  <a:lnTo>
                    <a:pt x="1652651" y="109093"/>
                  </a:lnTo>
                  <a:lnTo>
                    <a:pt x="1652651" y="518541"/>
                  </a:lnTo>
                  <a:lnTo>
                    <a:pt x="1645920" y="518541"/>
                  </a:lnTo>
                  <a:lnTo>
                    <a:pt x="1652651" y="518541"/>
                  </a:lnTo>
                  <a:cubicBezTo>
                    <a:pt x="1652651" y="578866"/>
                    <a:pt x="1603121" y="627634"/>
                    <a:pt x="1542161" y="627634"/>
                  </a:cubicBezTo>
                  <a:lnTo>
                    <a:pt x="1542161" y="620903"/>
                  </a:lnTo>
                  <a:lnTo>
                    <a:pt x="1542161" y="627634"/>
                  </a:lnTo>
                  <a:lnTo>
                    <a:pt x="110490" y="627634"/>
                  </a:lnTo>
                  <a:lnTo>
                    <a:pt x="110490" y="620903"/>
                  </a:lnTo>
                  <a:lnTo>
                    <a:pt x="110490" y="627634"/>
                  </a:lnTo>
                  <a:cubicBezTo>
                    <a:pt x="49530" y="627634"/>
                    <a:pt x="0" y="578866"/>
                    <a:pt x="0" y="518541"/>
                  </a:cubicBezTo>
                  <a:lnTo>
                    <a:pt x="0" y="109093"/>
                  </a:lnTo>
                  <a:lnTo>
                    <a:pt x="6731" y="109093"/>
                  </a:lnTo>
                  <a:lnTo>
                    <a:pt x="0" y="109093"/>
                  </a:lnTo>
                  <a:moveTo>
                    <a:pt x="13589" y="109093"/>
                  </a:moveTo>
                  <a:lnTo>
                    <a:pt x="13589" y="518541"/>
                  </a:lnTo>
                  <a:lnTo>
                    <a:pt x="6731" y="518541"/>
                  </a:lnTo>
                  <a:lnTo>
                    <a:pt x="13462" y="518541"/>
                  </a:lnTo>
                  <a:cubicBezTo>
                    <a:pt x="13462" y="571246"/>
                    <a:pt x="56769" y="614172"/>
                    <a:pt x="110490" y="614172"/>
                  </a:cubicBezTo>
                  <a:lnTo>
                    <a:pt x="1542161" y="614172"/>
                  </a:lnTo>
                  <a:cubicBezTo>
                    <a:pt x="1595755" y="614172"/>
                    <a:pt x="1639189" y="571246"/>
                    <a:pt x="1639189" y="518541"/>
                  </a:cubicBezTo>
                  <a:lnTo>
                    <a:pt x="1639189" y="109093"/>
                  </a:lnTo>
                  <a:cubicBezTo>
                    <a:pt x="1639189" y="56388"/>
                    <a:pt x="1595882" y="13462"/>
                    <a:pt x="1542161" y="13462"/>
                  </a:cubicBezTo>
                  <a:lnTo>
                    <a:pt x="110490" y="13462"/>
                  </a:lnTo>
                  <a:lnTo>
                    <a:pt x="110490" y="6731"/>
                  </a:lnTo>
                  <a:lnTo>
                    <a:pt x="110490" y="13462"/>
                  </a:lnTo>
                  <a:cubicBezTo>
                    <a:pt x="56896" y="13462"/>
                    <a:pt x="13462" y="56388"/>
                    <a:pt x="13462" y="109093"/>
                  </a:cubicBezTo>
                  <a:close/>
                </a:path>
              </a:pathLst>
            </a:custGeom>
            <a:solidFill>
              <a:srgbClr val="000000"/>
            </a:solidFill>
          </p:spPr>
        </p:sp>
        <p:sp>
          <p:nvSpPr>
            <p:cNvPr name="TextBox 55" id="55"/>
            <p:cNvSpPr txBox="true"/>
            <p:nvPr/>
          </p:nvSpPr>
          <p:spPr>
            <a:xfrm>
              <a:off x="0" y="-19050"/>
              <a:ext cx="1652693" cy="646712"/>
            </a:xfrm>
            <a:prstGeom prst="rect">
              <a:avLst/>
            </a:prstGeom>
          </p:spPr>
          <p:txBody>
            <a:bodyPr anchor="ctr" rtlCol="false" tIns="50800" lIns="50800" bIns="50800" rIns="50800"/>
            <a:lstStyle/>
            <a:p>
              <a:pPr algn="ctr">
                <a:lnSpc>
                  <a:spcPts val="2304"/>
                </a:lnSpc>
              </a:pPr>
              <a:r>
                <a:rPr lang="en-US" sz="1920" b="true">
                  <a:solidFill>
                    <a:srgbClr val="FFFFFF"/>
                  </a:solidFill>
                  <a:latin typeface="Arimo Bold"/>
                  <a:ea typeface="Arimo Bold"/>
                  <a:cs typeface="Arimo Bold"/>
                  <a:sym typeface="Arimo Bold"/>
                </a:rPr>
                <a:t>Mineral</a:t>
              </a:r>
            </a:p>
          </p:txBody>
        </p:sp>
      </p:grpSp>
      <p:sp>
        <p:nvSpPr>
          <p:cNvPr name="Freeform 56" id="56"/>
          <p:cNvSpPr/>
          <p:nvPr/>
        </p:nvSpPr>
        <p:spPr>
          <a:xfrm flipH="false" flipV="false" rot="0">
            <a:off x="3694007" y="811107"/>
            <a:ext cx="5909535" cy="3139441"/>
          </a:xfrm>
          <a:custGeom>
            <a:avLst/>
            <a:gdLst/>
            <a:ahLst/>
            <a:cxnLst/>
            <a:rect r="r" b="b" t="t" l="l"/>
            <a:pathLst>
              <a:path h="3139441" w="5909535">
                <a:moveTo>
                  <a:pt x="0" y="0"/>
                </a:moveTo>
                <a:lnTo>
                  <a:pt x="5909535" y="0"/>
                </a:lnTo>
                <a:lnTo>
                  <a:pt x="5909535" y="3139440"/>
                </a:lnTo>
                <a:lnTo>
                  <a:pt x="0" y="31394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57" id="57"/>
          <p:cNvGrpSpPr/>
          <p:nvPr/>
        </p:nvGrpSpPr>
        <p:grpSpPr>
          <a:xfrm rot="0">
            <a:off x="7858761" y="1073573"/>
            <a:ext cx="343746" cy="2099733"/>
            <a:chOff x="0" y="0"/>
            <a:chExt cx="458328" cy="2799644"/>
          </a:xfrm>
        </p:grpSpPr>
        <p:sp>
          <p:nvSpPr>
            <p:cNvPr name="Freeform 58" id="58"/>
            <p:cNvSpPr/>
            <p:nvPr/>
          </p:nvSpPr>
          <p:spPr>
            <a:xfrm flipH="false" flipV="false" rot="0">
              <a:off x="0" y="0"/>
              <a:ext cx="458216" cy="2799588"/>
            </a:xfrm>
            <a:custGeom>
              <a:avLst/>
              <a:gdLst/>
              <a:ahLst/>
              <a:cxnLst/>
              <a:rect r="r" b="b" t="t" l="l"/>
              <a:pathLst>
                <a:path h="2799588" w="458216">
                  <a:moveTo>
                    <a:pt x="18034" y="0"/>
                  </a:moveTo>
                  <a:lnTo>
                    <a:pt x="18034" y="18034"/>
                  </a:lnTo>
                  <a:lnTo>
                    <a:pt x="18034" y="0"/>
                  </a:lnTo>
                  <a:cubicBezTo>
                    <a:pt x="147193" y="0"/>
                    <a:pt x="247269" y="121285"/>
                    <a:pt x="247269" y="264795"/>
                  </a:cubicBezTo>
                  <a:lnTo>
                    <a:pt x="247269" y="1153033"/>
                  </a:lnTo>
                  <a:lnTo>
                    <a:pt x="229108" y="1153033"/>
                  </a:lnTo>
                  <a:lnTo>
                    <a:pt x="247142" y="1153033"/>
                  </a:lnTo>
                  <a:cubicBezTo>
                    <a:pt x="247142" y="1282065"/>
                    <a:pt x="336169" y="1381760"/>
                    <a:pt x="440182" y="1381760"/>
                  </a:cubicBezTo>
                  <a:lnTo>
                    <a:pt x="440182" y="1399794"/>
                  </a:lnTo>
                  <a:lnTo>
                    <a:pt x="440182" y="1381760"/>
                  </a:lnTo>
                  <a:lnTo>
                    <a:pt x="440182" y="1399794"/>
                  </a:lnTo>
                  <a:lnTo>
                    <a:pt x="440182" y="1417828"/>
                  </a:lnTo>
                  <a:cubicBezTo>
                    <a:pt x="336169" y="1417828"/>
                    <a:pt x="247142" y="1517523"/>
                    <a:pt x="247142" y="1646555"/>
                  </a:cubicBezTo>
                  <a:lnTo>
                    <a:pt x="247142" y="2534793"/>
                  </a:lnTo>
                  <a:lnTo>
                    <a:pt x="229108" y="2534793"/>
                  </a:lnTo>
                  <a:lnTo>
                    <a:pt x="247142" y="2534793"/>
                  </a:lnTo>
                  <a:cubicBezTo>
                    <a:pt x="247142" y="2678303"/>
                    <a:pt x="147066" y="2799588"/>
                    <a:pt x="18034" y="2799588"/>
                  </a:cubicBezTo>
                  <a:cubicBezTo>
                    <a:pt x="8001" y="2799588"/>
                    <a:pt x="0" y="2791460"/>
                    <a:pt x="0" y="2781554"/>
                  </a:cubicBezTo>
                  <a:lnTo>
                    <a:pt x="0" y="18034"/>
                  </a:lnTo>
                  <a:cubicBezTo>
                    <a:pt x="0" y="13335"/>
                    <a:pt x="1905" y="8636"/>
                    <a:pt x="5334" y="5334"/>
                  </a:cubicBezTo>
                  <a:cubicBezTo>
                    <a:pt x="8763" y="2032"/>
                    <a:pt x="13335" y="0"/>
                    <a:pt x="18034" y="0"/>
                  </a:cubicBezTo>
                  <a:moveTo>
                    <a:pt x="18034" y="36068"/>
                  </a:moveTo>
                  <a:lnTo>
                    <a:pt x="18034" y="18034"/>
                  </a:lnTo>
                  <a:lnTo>
                    <a:pt x="36068" y="18034"/>
                  </a:lnTo>
                  <a:lnTo>
                    <a:pt x="36068" y="2781554"/>
                  </a:lnTo>
                  <a:lnTo>
                    <a:pt x="18034" y="2781554"/>
                  </a:lnTo>
                  <a:lnTo>
                    <a:pt x="18034" y="2763520"/>
                  </a:lnTo>
                  <a:cubicBezTo>
                    <a:pt x="122047" y="2763520"/>
                    <a:pt x="211074" y="2663825"/>
                    <a:pt x="211074" y="2534793"/>
                  </a:cubicBezTo>
                  <a:lnTo>
                    <a:pt x="211074" y="1646555"/>
                  </a:lnTo>
                  <a:lnTo>
                    <a:pt x="229108" y="1646555"/>
                  </a:lnTo>
                  <a:lnTo>
                    <a:pt x="211074" y="1646555"/>
                  </a:lnTo>
                  <a:cubicBezTo>
                    <a:pt x="211074" y="1503045"/>
                    <a:pt x="311150" y="1381760"/>
                    <a:pt x="440182" y="1381760"/>
                  </a:cubicBezTo>
                  <a:cubicBezTo>
                    <a:pt x="450215" y="1381760"/>
                    <a:pt x="458216" y="1389888"/>
                    <a:pt x="458216" y="1399794"/>
                  </a:cubicBezTo>
                  <a:cubicBezTo>
                    <a:pt x="458216" y="1409700"/>
                    <a:pt x="450088" y="1417828"/>
                    <a:pt x="440182" y="1417828"/>
                  </a:cubicBezTo>
                  <a:cubicBezTo>
                    <a:pt x="311023" y="1417828"/>
                    <a:pt x="211074" y="1296543"/>
                    <a:pt x="211074" y="1153033"/>
                  </a:cubicBezTo>
                  <a:lnTo>
                    <a:pt x="211074" y="264795"/>
                  </a:lnTo>
                  <a:lnTo>
                    <a:pt x="229108" y="264795"/>
                  </a:lnTo>
                  <a:lnTo>
                    <a:pt x="211074" y="264795"/>
                  </a:lnTo>
                  <a:cubicBezTo>
                    <a:pt x="211074" y="135763"/>
                    <a:pt x="122047" y="36068"/>
                    <a:pt x="18034" y="36068"/>
                  </a:cubicBezTo>
                  <a:close/>
                </a:path>
              </a:pathLst>
            </a:custGeom>
            <a:solidFill>
              <a:srgbClr val="000000"/>
            </a:solidFill>
          </p:spPr>
        </p:sp>
        <p:sp>
          <p:nvSpPr>
            <p:cNvPr name="Freeform 59" id="59"/>
            <p:cNvSpPr/>
            <p:nvPr/>
          </p:nvSpPr>
          <p:spPr>
            <a:xfrm flipH="false" flipV="false" rot="0">
              <a:off x="18034" y="0"/>
              <a:ext cx="440182" cy="2799588"/>
            </a:xfrm>
            <a:custGeom>
              <a:avLst/>
              <a:gdLst/>
              <a:ahLst/>
              <a:cxnLst/>
              <a:rect r="r" b="b" t="t" l="l"/>
              <a:pathLst>
                <a:path h="2799588" w="440182">
                  <a:moveTo>
                    <a:pt x="0" y="0"/>
                  </a:moveTo>
                  <a:lnTo>
                    <a:pt x="0" y="18034"/>
                  </a:lnTo>
                  <a:lnTo>
                    <a:pt x="0" y="0"/>
                  </a:lnTo>
                  <a:cubicBezTo>
                    <a:pt x="129159" y="0"/>
                    <a:pt x="229235" y="121285"/>
                    <a:pt x="229235" y="264795"/>
                  </a:cubicBezTo>
                  <a:lnTo>
                    <a:pt x="229235" y="1153033"/>
                  </a:lnTo>
                  <a:lnTo>
                    <a:pt x="211074" y="1153033"/>
                  </a:lnTo>
                  <a:lnTo>
                    <a:pt x="229108" y="1153033"/>
                  </a:lnTo>
                  <a:cubicBezTo>
                    <a:pt x="229108" y="1282065"/>
                    <a:pt x="318135" y="1381760"/>
                    <a:pt x="422148" y="1381760"/>
                  </a:cubicBezTo>
                  <a:lnTo>
                    <a:pt x="422148" y="1399794"/>
                  </a:lnTo>
                  <a:lnTo>
                    <a:pt x="422148" y="1381760"/>
                  </a:lnTo>
                  <a:lnTo>
                    <a:pt x="422148" y="1399794"/>
                  </a:lnTo>
                  <a:lnTo>
                    <a:pt x="422148" y="1417828"/>
                  </a:lnTo>
                  <a:cubicBezTo>
                    <a:pt x="318135" y="1417828"/>
                    <a:pt x="229108" y="1517523"/>
                    <a:pt x="229108" y="1646555"/>
                  </a:cubicBezTo>
                  <a:lnTo>
                    <a:pt x="229108" y="2534793"/>
                  </a:lnTo>
                  <a:lnTo>
                    <a:pt x="211074" y="2534793"/>
                  </a:lnTo>
                  <a:lnTo>
                    <a:pt x="229108" y="2534793"/>
                  </a:lnTo>
                  <a:cubicBezTo>
                    <a:pt x="229108" y="2678303"/>
                    <a:pt x="129032" y="2799588"/>
                    <a:pt x="0" y="2799588"/>
                  </a:cubicBezTo>
                  <a:lnTo>
                    <a:pt x="0" y="2763520"/>
                  </a:lnTo>
                  <a:cubicBezTo>
                    <a:pt x="104013" y="2763520"/>
                    <a:pt x="193040" y="2663825"/>
                    <a:pt x="193040" y="2534793"/>
                  </a:cubicBezTo>
                  <a:lnTo>
                    <a:pt x="193040" y="1646555"/>
                  </a:lnTo>
                  <a:lnTo>
                    <a:pt x="211074" y="1646555"/>
                  </a:lnTo>
                  <a:lnTo>
                    <a:pt x="193040" y="1646555"/>
                  </a:lnTo>
                  <a:cubicBezTo>
                    <a:pt x="193040" y="1503045"/>
                    <a:pt x="293116" y="1381760"/>
                    <a:pt x="422148" y="1381760"/>
                  </a:cubicBezTo>
                  <a:cubicBezTo>
                    <a:pt x="432181" y="1381760"/>
                    <a:pt x="440182" y="1389888"/>
                    <a:pt x="440182" y="1399794"/>
                  </a:cubicBezTo>
                  <a:cubicBezTo>
                    <a:pt x="440182" y="1409700"/>
                    <a:pt x="432054" y="1417828"/>
                    <a:pt x="422148" y="1417828"/>
                  </a:cubicBezTo>
                  <a:cubicBezTo>
                    <a:pt x="292989" y="1417828"/>
                    <a:pt x="193040" y="1296543"/>
                    <a:pt x="193040" y="1153033"/>
                  </a:cubicBezTo>
                  <a:lnTo>
                    <a:pt x="193040" y="264795"/>
                  </a:lnTo>
                  <a:lnTo>
                    <a:pt x="211074" y="264795"/>
                  </a:lnTo>
                  <a:lnTo>
                    <a:pt x="193040" y="264795"/>
                  </a:lnTo>
                  <a:cubicBezTo>
                    <a:pt x="193040" y="135763"/>
                    <a:pt x="104013" y="36068"/>
                    <a:pt x="0" y="36068"/>
                  </a:cubicBezTo>
                  <a:close/>
                </a:path>
              </a:pathLst>
            </a:custGeom>
            <a:solidFill>
              <a:srgbClr val="000000"/>
            </a:solidFill>
          </p:spPr>
        </p:sp>
      </p:grpSp>
      <p:grpSp>
        <p:nvGrpSpPr>
          <p:cNvPr name="Group 60" id="60"/>
          <p:cNvGrpSpPr/>
          <p:nvPr/>
        </p:nvGrpSpPr>
        <p:grpSpPr>
          <a:xfrm rot="0">
            <a:off x="3526367" y="1244600"/>
            <a:ext cx="335280" cy="1178560"/>
            <a:chOff x="0" y="0"/>
            <a:chExt cx="447040" cy="1571413"/>
          </a:xfrm>
        </p:grpSpPr>
        <p:sp>
          <p:nvSpPr>
            <p:cNvPr name="Freeform 61" id="61"/>
            <p:cNvSpPr/>
            <p:nvPr/>
          </p:nvSpPr>
          <p:spPr>
            <a:xfrm flipH="false" flipV="false" rot="0">
              <a:off x="0" y="0"/>
              <a:ext cx="447040" cy="1571498"/>
            </a:xfrm>
            <a:custGeom>
              <a:avLst/>
              <a:gdLst/>
              <a:ahLst/>
              <a:cxnLst/>
              <a:rect r="r" b="b" t="t" l="l"/>
              <a:pathLst>
                <a:path h="1571498" w="447040">
                  <a:moveTo>
                    <a:pt x="429006" y="1571371"/>
                  </a:moveTo>
                  <a:cubicBezTo>
                    <a:pt x="313055" y="1571371"/>
                    <a:pt x="205486" y="1508506"/>
                    <a:pt x="205486" y="1417320"/>
                  </a:cubicBezTo>
                  <a:lnTo>
                    <a:pt x="223520" y="1417320"/>
                  </a:lnTo>
                  <a:lnTo>
                    <a:pt x="205486" y="1417320"/>
                  </a:lnTo>
                  <a:lnTo>
                    <a:pt x="205486" y="921639"/>
                  </a:lnTo>
                  <a:lnTo>
                    <a:pt x="223520" y="921639"/>
                  </a:lnTo>
                  <a:lnTo>
                    <a:pt x="205486" y="921639"/>
                  </a:lnTo>
                  <a:cubicBezTo>
                    <a:pt x="205486" y="862584"/>
                    <a:pt x="129032" y="803656"/>
                    <a:pt x="18034" y="803656"/>
                  </a:cubicBezTo>
                  <a:lnTo>
                    <a:pt x="18034" y="785749"/>
                  </a:lnTo>
                  <a:lnTo>
                    <a:pt x="18034" y="767588"/>
                  </a:lnTo>
                  <a:cubicBezTo>
                    <a:pt x="129032" y="767588"/>
                    <a:pt x="205486" y="708660"/>
                    <a:pt x="205486" y="649605"/>
                  </a:cubicBezTo>
                  <a:lnTo>
                    <a:pt x="223520" y="649605"/>
                  </a:lnTo>
                  <a:lnTo>
                    <a:pt x="205486" y="649605"/>
                  </a:lnTo>
                  <a:lnTo>
                    <a:pt x="205486" y="154051"/>
                  </a:lnTo>
                  <a:lnTo>
                    <a:pt x="223520" y="154051"/>
                  </a:lnTo>
                  <a:lnTo>
                    <a:pt x="205486" y="154051"/>
                  </a:lnTo>
                  <a:cubicBezTo>
                    <a:pt x="205486" y="62865"/>
                    <a:pt x="313055" y="0"/>
                    <a:pt x="429006" y="0"/>
                  </a:cubicBezTo>
                  <a:cubicBezTo>
                    <a:pt x="439039" y="0"/>
                    <a:pt x="447040" y="8128"/>
                    <a:pt x="447040" y="18034"/>
                  </a:cubicBezTo>
                  <a:lnTo>
                    <a:pt x="447040" y="1553337"/>
                  </a:lnTo>
                  <a:cubicBezTo>
                    <a:pt x="447040" y="1558163"/>
                    <a:pt x="445135" y="1562735"/>
                    <a:pt x="441706" y="1566164"/>
                  </a:cubicBezTo>
                  <a:cubicBezTo>
                    <a:pt x="438277" y="1569593"/>
                    <a:pt x="433705" y="1571498"/>
                    <a:pt x="428879" y="1571498"/>
                  </a:cubicBezTo>
                  <a:moveTo>
                    <a:pt x="428879" y="1535430"/>
                  </a:moveTo>
                  <a:lnTo>
                    <a:pt x="428879" y="1553464"/>
                  </a:lnTo>
                  <a:lnTo>
                    <a:pt x="410972" y="1553464"/>
                  </a:lnTo>
                  <a:lnTo>
                    <a:pt x="410972" y="18034"/>
                  </a:lnTo>
                  <a:lnTo>
                    <a:pt x="429006" y="18034"/>
                  </a:lnTo>
                  <a:lnTo>
                    <a:pt x="429006" y="36068"/>
                  </a:lnTo>
                  <a:cubicBezTo>
                    <a:pt x="318008" y="36068"/>
                    <a:pt x="241554" y="94996"/>
                    <a:pt x="241554" y="154051"/>
                  </a:cubicBezTo>
                  <a:lnTo>
                    <a:pt x="241554" y="649732"/>
                  </a:lnTo>
                  <a:cubicBezTo>
                    <a:pt x="241554" y="740918"/>
                    <a:pt x="133985" y="803783"/>
                    <a:pt x="18034" y="803783"/>
                  </a:cubicBezTo>
                  <a:cubicBezTo>
                    <a:pt x="8001" y="803783"/>
                    <a:pt x="0" y="795655"/>
                    <a:pt x="0" y="785749"/>
                  </a:cubicBezTo>
                  <a:cubicBezTo>
                    <a:pt x="0" y="775843"/>
                    <a:pt x="8128" y="767715"/>
                    <a:pt x="18034" y="767715"/>
                  </a:cubicBezTo>
                  <a:cubicBezTo>
                    <a:pt x="133985" y="767715"/>
                    <a:pt x="241554" y="830580"/>
                    <a:pt x="241554" y="921766"/>
                  </a:cubicBezTo>
                  <a:lnTo>
                    <a:pt x="241554" y="1417320"/>
                  </a:lnTo>
                  <a:cubicBezTo>
                    <a:pt x="241554" y="1476375"/>
                    <a:pt x="318008" y="1535303"/>
                    <a:pt x="429006" y="1535303"/>
                  </a:cubicBezTo>
                  <a:close/>
                </a:path>
              </a:pathLst>
            </a:custGeom>
            <a:solidFill>
              <a:srgbClr val="000000"/>
            </a:solidFill>
          </p:spPr>
        </p:sp>
        <p:sp>
          <p:nvSpPr>
            <p:cNvPr name="Freeform 62" id="62"/>
            <p:cNvSpPr/>
            <p:nvPr/>
          </p:nvSpPr>
          <p:spPr>
            <a:xfrm flipH="false" flipV="false" rot="0">
              <a:off x="0" y="0"/>
              <a:ext cx="429006" cy="1571371"/>
            </a:xfrm>
            <a:custGeom>
              <a:avLst/>
              <a:gdLst/>
              <a:ahLst/>
              <a:cxnLst/>
              <a:rect r="r" b="b" t="t" l="l"/>
              <a:pathLst>
                <a:path h="1571371" w="429006">
                  <a:moveTo>
                    <a:pt x="429006" y="1571371"/>
                  </a:moveTo>
                  <a:cubicBezTo>
                    <a:pt x="313055" y="1571371"/>
                    <a:pt x="205486" y="1508506"/>
                    <a:pt x="205486" y="1417320"/>
                  </a:cubicBezTo>
                  <a:lnTo>
                    <a:pt x="223520" y="1417320"/>
                  </a:lnTo>
                  <a:lnTo>
                    <a:pt x="205486" y="1417320"/>
                  </a:lnTo>
                  <a:lnTo>
                    <a:pt x="205486" y="921639"/>
                  </a:lnTo>
                  <a:lnTo>
                    <a:pt x="223520" y="921639"/>
                  </a:lnTo>
                  <a:lnTo>
                    <a:pt x="205486" y="921639"/>
                  </a:lnTo>
                  <a:cubicBezTo>
                    <a:pt x="205486" y="862584"/>
                    <a:pt x="129032" y="803656"/>
                    <a:pt x="18034" y="803656"/>
                  </a:cubicBezTo>
                  <a:lnTo>
                    <a:pt x="18034" y="785749"/>
                  </a:lnTo>
                  <a:lnTo>
                    <a:pt x="18034" y="767588"/>
                  </a:lnTo>
                  <a:cubicBezTo>
                    <a:pt x="129032" y="767588"/>
                    <a:pt x="205486" y="708660"/>
                    <a:pt x="205486" y="649605"/>
                  </a:cubicBezTo>
                  <a:lnTo>
                    <a:pt x="223520" y="649605"/>
                  </a:lnTo>
                  <a:lnTo>
                    <a:pt x="205486" y="649605"/>
                  </a:lnTo>
                  <a:lnTo>
                    <a:pt x="205486" y="154051"/>
                  </a:lnTo>
                  <a:lnTo>
                    <a:pt x="223520" y="154051"/>
                  </a:lnTo>
                  <a:lnTo>
                    <a:pt x="205486" y="154051"/>
                  </a:lnTo>
                  <a:cubicBezTo>
                    <a:pt x="205486" y="62865"/>
                    <a:pt x="313055" y="0"/>
                    <a:pt x="429006" y="0"/>
                  </a:cubicBezTo>
                  <a:lnTo>
                    <a:pt x="429006" y="36068"/>
                  </a:lnTo>
                  <a:cubicBezTo>
                    <a:pt x="318008" y="36068"/>
                    <a:pt x="241554" y="94996"/>
                    <a:pt x="241554" y="154051"/>
                  </a:cubicBezTo>
                  <a:lnTo>
                    <a:pt x="241554" y="649732"/>
                  </a:lnTo>
                  <a:cubicBezTo>
                    <a:pt x="241554" y="740918"/>
                    <a:pt x="133985" y="803783"/>
                    <a:pt x="18034" y="803783"/>
                  </a:cubicBezTo>
                  <a:cubicBezTo>
                    <a:pt x="8001" y="803783"/>
                    <a:pt x="0" y="795655"/>
                    <a:pt x="0" y="785749"/>
                  </a:cubicBezTo>
                  <a:cubicBezTo>
                    <a:pt x="0" y="775843"/>
                    <a:pt x="8128" y="767715"/>
                    <a:pt x="18034" y="767715"/>
                  </a:cubicBezTo>
                  <a:cubicBezTo>
                    <a:pt x="133985" y="767715"/>
                    <a:pt x="241554" y="830580"/>
                    <a:pt x="241554" y="921766"/>
                  </a:cubicBezTo>
                  <a:lnTo>
                    <a:pt x="241554" y="1417320"/>
                  </a:lnTo>
                  <a:cubicBezTo>
                    <a:pt x="241554" y="1476375"/>
                    <a:pt x="318008" y="1535303"/>
                    <a:pt x="429006" y="1535303"/>
                  </a:cubicBezTo>
                  <a:close/>
                </a:path>
              </a:pathLst>
            </a:custGeom>
            <a:solidFill>
              <a:srgbClr val="000000"/>
            </a:solidFill>
          </p:spPr>
        </p:sp>
      </p:grpSp>
      <p:grpSp>
        <p:nvGrpSpPr>
          <p:cNvPr name="Group 63" id="63"/>
          <p:cNvGrpSpPr/>
          <p:nvPr/>
        </p:nvGrpSpPr>
        <p:grpSpPr>
          <a:xfrm rot="0">
            <a:off x="3604260" y="2423160"/>
            <a:ext cx="257387" cy="641773"/>
            <a:chOff x="0" y="0"/>
            <a:chExt cx="343182" cy="855697"/>
          </a:xfrm>
        </p:grpSpPr>
        <p:sp>
          <p:nvSpPr>
            <p:cNvPr name="Freeform 64" id="64"/>
            <p:cNvSpPr/>
            <p:nvPr/>
          </p:nvSpPr>
          <p:spPr>
            <a:xfrm flipH="false" flipV="false" rot="0">
              <a:off x="0" y="0"/>
              <a:ext cx="343154" cy="855853"/>
            </a:xfrm>
            <a:custGeom>
              <a:avLst/>
              <a:gdLst/>
              <a:ahLst/>
              <a:cxnLst/>
              <a:rect r="r" b="b" t="t" l="l"/>
              <a:pathLst>
                <a:path h="855853" w="343154">
                  <a:moveTo>
                    <a:pt x="325120" y="855726"/>
                  </a:moveTo>
                  <a:cubicBezTo>
                    <a:pt x="243713" y="855726"/>
                    <a:pt x="153543" y="824357"/>
                    <a:pt x="153543" y="764540"/>
                  </a:cubicBezTo>
                  <a:lnTo>
                    <a:pt x="153543" y="501015"/>
                  </a:lnTo>
                  <a:lnTo>
                    <a:pt x="171577" y="501015"/>
                  </a:lnTo>
                  <a:lnTo>
                    <a:pt x="153543" y="501015"/>
                  </a:lnTo>
                  <a:cubicBezTo>
                    <a:pt x="153543" y="480060"/>
                    <a:pt x="106299" y="446024"/>
                    <a:pt x="18034" y="446024"/>
                  </a:cubicBezTo>
                  <a:lnTo>
                    <a:pt x="18034" y="427863"/>
                  </a:lnTo>
                  <a:lnTo>
                    <a:pt x="18034" y="409829"/>
                  </a:lnTo>
                  <a:cubicBezTo>
                    <a:pt x="106172" y="409829"/>
                    <a:pt x="153543" y="375793"/>
                    <a:pt x="153543" y="354838"/>
                  </a:cubicBezTo>
                  <a:lnTo>
                    <a:pt x="171577" y="354838"/>
                  </a:lnTo>
                  <a:lnTo>
                    <a:pt x="153543" y="354838"/>
                  </a:lnTo>
                  <a:lnTo>
                    <a:pt x="153543" y="91186"/>
                  </a:lnTo>
                  <a:lnTo>
                    <a:pt x="171577" y="91186"/>
                  </a:lnTo>
                  <a:lnTo>
                    <a:pt x="153543" y="91186"/>
                  </a:lnTo>
                  <a:cubicBezTo>
                    <a:pt x="153543" y="31369"/>
                    <a:pt x="243713" y="0"/>
                    <a:pt x="325120" y="0"/>
                  </a:cubicBezTo>
                  <a:cubicBezTo>
                    <a:pt x="335153" y="0"/>
                    <a:pt x="343154" y="8128"/>
                    <a:pt x="343154" y="18034"/>
                  </a:cubicBezTo>
                  <a:lnTo>
                    <a:pt x="343154" y="837692"/>
                  </a:lnTo>
                  <a:cubicBezTo>
                    <a:pt x="343154" y="842518"/>
                    <a:pt x="341249" y="847090"/>
                    <a:pt x="337820" y="850519"/>
                  </a:cubicBezTo>
                  <a:cubicBezTo>
                    <a:pt x="334391" y="853948"/>
                    <a:pt x="329819" y="855853"/>
                    <a:pt x="324993" y="855853"/>
                  </a:cubicBezTo>
                  <a:moveTo>
                    <a:pt x="324993" y="819785"/>
                  </a:moveTo>
                  <a:lnTo>
                    <a:pt x="324993" y="837819"/>
                  </a:lnTo>
                  <a:lnTo>
                    <a:pt x="307086" y="837819"/>
                  </a:lnTo>
                  <a:lnTo>
                    <a:pt x="307086" y="18034"/>
                  </a:lnTo>
                  <a:lnTo>
                    <a:pt x="325120" y="18034"/>
                  </a:lnTo>
                  <a:lnTo>
                    <a:pt x="325120" y="36068"/>
                  </a:lnTo>
                  <a:cubicBezTo>
                    <a:pt x="236982" y="36068"/>
                    <a:pt x="189611" y="70104"/>
                    <a:pt x="189611" y="91059"/>
                  </a:cubicBezTo>
                  <a:lnTo>
                    <a:pt x="189611" y="354711"/>
                  </a:lnTo>
                  <a:cubicBezTo>
                    <a:pt x="189611" y="414528"/>
                    <a:pt x="99441" y="445897"/>
                    <a:pt x="18034" y="445897"/>
                  </a:cubicBezTo>
                  <a:cubicBezTo>
                    <a:pt x="8001" y="445897"/>
                    <a:pt x="0" y="437769"/>
                    <a:pt x="0" y="427863"/>
                  </a:cubicBezTo>
                  <a:cubicBezTo>
                    <a:pt x="0" y="417957"/>
                    <a:pt x="8128" y="409829"/>
                    <a:pt x="18034" y="409829"/>
                  </a:cubicBezTo>
                  <a:cubicBezTo>
                    <a:pt x="99441" y="409829"/>
                    <a:pt x="189611" y="441198"/>
                    <a:pt x="189611" y="501015"/>
                  </a:cubicBezTo>
                  <a:lnTo>
                    <a:pt x="189611" y="764540"/>
                  </a:lnTo>
                  <a:lnTo>
                    <a:pt x="171577" y="764540"/>
                  </a:lnTo>
                  <a:lnTo>
                    <a:pt x="189611" y="764540"/>
                  </a:lnTo>
                  <a:cubicBezTo>
                    <a:pt x="189611" y="785495"/>
                    <a:pt x="236855" y="819531"/>
                    <a:pt x="325120" y="819531"/>
                  </a:cubicBezTo>
                  <a:close/>
                </a:path>
              </a:pathLst>
            </a:custGeom>
            <a:solidFill>
              <a:srgbClr val="000000"/>
            </a:solidFill>
          </p:spPr>
        </p:sp>
        <p:sp>
          <p:nvSpPr>
            <p:cNvPr name="Freeform 65" id="65"/>
            <p:cNvSpPr/>
            <p:nvPr/>
          </p:nvSpPr>
          <p:spPr>
            <a:xfrm flipH="false" flipV="false" rot="0">
              <a:off x="0" y="0"/>
              <a:ext cx="325120" cy="855726"/>
            </a:xfrm>
            <a:custGeom>
              <a:avLst/>
              <a:gdLst/>
              <a:ahLst/>
              <a:cxnLst/>
              <a:rect r="r" b="b" t="t" l="l"/>
              <a:pathLst>
                <a:path h="855726" w="325120">
                  <a:moveTo>
                    <a:pt x="325120" y="855726"/>
                  </a:moveTo>
                  <a:cubicBezTo>
                    <a:pt x="243713" y="855726"/>
                    <a:pt x="153543" y="824357"/>
                    <a:pt x="153543" y="764540"/>
                  </a:cubicBezTo>
                  <a:lnTo>
                    <a:pt x="153543" y="501015"/>
                  </a:lnTo>
                  <a:lnTo>
                    <a:pt x="171577" y="501015"/>
                  </a:lnTo>
                  <a:lnTo>
                    <a:pt x="153543" y="501015"/>
                  </a:lnTo>
                  <a:cubicBezTo>
                    <a:pt x="153543" y="480060"/>
                    <a:pt x="106299" y="446024"/>
                    <a:pt x="18034" y="446024"/>
                  </a:cubicBezTo>
                  <a:lnTo>
                    <a:pt x="18034" y="427863"/>
                  </a:lnTo>
                  <a:lnTo>
                    <a:pt x="18034" y="409829"/>
                  </a:lnTo>
                  <a:cubicBezTo>
                    <a:pt x="106172" y="409829"/>
                    <a:pt x="153543" y="375793"/>
                    <a:pt x="153543" y="354838"/>
                  </a:cubicBezTo>
                  <a:lnTo>
                    <a:pt x="171577" y="354838"/>
                  </a:lnTo>
                  <a:lnTo>
                    <a:pt x="153543" y="354838"/>
                  </a:lnTo>
                  <a:lnTo>
                    <a:pt x="153543" y="91186"/>
                  </a:lnTo>
                  <a:lnTo>
                    <a:pt x="171577" y="91186"/>
                  </a:lnTo>
                  <a:lnTo>
                    <a:pt x="153543" y="91186"/>
                  </a:lnTo>
                  <a:cubicBezTo>
                    <a:pt x="153543" y="31369"/>
                    <a:pt x="243713" y="0"/>
                    <a:pt x="325120" y="0"/>
                  </a:cubicBezTo>
                  <a:lnTo>
                    <a:pt x="325120" y="36068"/>
                  </a:lnTo>
                  <a:cubicBezTo>
                    <a:pt x="236982" y="36068"/>
                    <a:pt x="189611" y="70104"/>
                    <a:pt x="189611" y="91059"/>
                  </a:cubicBezTo>
                  <a:lnTo>
                    <a:pt x="189611" y="354711"/>
                  </a:lnTo>
                  <a:cubicBezTo>
                    <a:pt x="189611" y="414528"/>
                    <a:pt x="99441" y="445897"/>
                    <a:pt x="18034" y="445897"/>
                  </a:cubicBezTo>
                  <a:cubicBezTo>
                    <a:pt x="8001" y="445897"/>
                    <a:pt x="0" y="437769"/>
                    <a:pt x="0" y="427863"/>
                  </a:cubicBezTo>
                  <a:cubicBezTo>
                    <a:pt x="0" y="417957"/>
                    <a:pt x="8128" y="409829"/>
                    <a:pt x="18034" y="409829"/>
                  </a:cubicBezTo>
                  <a:cubicBezTo>
                    <a:pt x="99441" y="409829"/>
                    <a:pt x="189611" y="441198"/>
                    <a:pt x="189611" y="501015"/>
                  </a:cubicBezTo>
                  <a:lnTo>
                    <a:pt x="189611" y="764540"/>
                  </a:lnTo>
                  <a:lnTo>
                    <a:pt x="171577" y="764540"/>
                  </a:lnTo>
                  <a:lnTo>
                    <a:pt x="189611" y="764540"/>
                  </a:lnTo>
                  <a:cubicBezTo>
                    <a:pt x="189611" y="785495"/>
                    <a:pt x="236855" y="819531"/>
                    <a:pt x="325120" y="819531"/>
                  </a:cubicBezTo>
                  <a:close/>
                </a:path>
              </a:pathLst>
            </a:custGeom>
            <a:solidFill>
              <a:srgbClr val="000000"/>
            </a:solidFill>
          </p:spPr>
        </p:sp>
      </p:grpSp>
      <p:grpSp>
        <p:nvGrpSpPr>
          <p:cNvPr name="Group 66" id="66"/>
          <p:cNvGrpSpPr/>
          <p:nvPr/>
        </p:nvGrpSpPr>
        <p:grpSpPr>
          <a:xfrm rot="0">
            <a:off x="2482427" y="1568027"/>
            <a:ext cx="1410546" cy="108373"/>
            <a:chOff x="0" y="0"/>
            <a:chExt cx="1880728" cy="144498"/>
          </a:xfrm>
        </p:grpSpPr>
        <p:sp>
          <p:nvSpPr>
            <p:cNvPr name="Freeform 67" id="67"/>
            <p:cNvSpPr/>
            <p:nvPr/>
          </p:nvSpPr>
          <p:spPr>
            <a:xfrm flipH="false" flipV="false" rot="0">
              <a:off x="19177" y="0"/>
              <a:ext cx="1796161" cy="710692"/>
            </a:xfrm>
            <a:custGeom>
              <a:avLst/>
              <a:gdLst/>
              <a:ahLst/>
              <a:cxnLst/>
              <a:rect r="r" b="b" t="t" l="l"/>
              <a:pathLst>
                <a:path h="710692" w="1796161">
                  <a:moveTo>
                    <a:pt x="83439" y="4572"/>
                  </a:moveTo>
                  <a:lnTo>
                    <a:pt x="123952" y="6858"/>
                  </a:lnTo>
                  <a:lnTo>
                    <a:pt x="121666" y="47371"/>
                  </a:lnTo>
                  <a:lnTo>
                    <a:pt x="81153" y="45212"/>
                  </a:lnTo>
                  <a:close/>
                  <a:moveTo>
                    <a:pt x="162306" y="49784"/>
                  </a:moveTo>
                  <a:lnTo>
                    <a:pt x="205105" y="11430"/>
                  </a:lnTo>
                  <a:lnTo>
                    <a:pt x="202819" y="52070"/>
                  </a:lnTo>
                  <a:lnTo>
                    <a:pt x="162306" y="49784"/>
                  </a:lnTo>
                  <a:close/>
                  <a:moveTo>
                    <a:pt x="243459" y="54356"/>
                  </a:moveTo>
                  <a:lnTo>
                    <a:pt x="283972" y="56642"/>
                  </a:lnTo>
                  <a:lnTo>
                    <a:pt x="281686" y="97155"/>
                  </a:lnTo>
                  <a:lnTo>
                    <a:pt x="241173" y="94869"/>
                  </a:lnTo>
                  <a:close/>
                  <a:moveTo>
                    <a:pt x="322326" y="99441"/>
                  </a:moveTo>
                  <a:lnTo>
                    <a:pt x="362839" y="101727"/>
                  </a:lnTo>
                  <a:lnTo>
                    <a:pt x="360553" y="142240"/>
                  </a:lnTo>
                  <a:lnTo>
                    <a:pt x="320040" y="139954"/>
                  </a:lnTo>
                  <a:close/>
                  <a:moveTo>
                    <a:pt x="401193" y="144526"/>
                  </a:moveTo>
                  <a:lnTo>
                    <a:pt x="441706" y="146812"/>
                  </a:lnTo>
                  <a:lnTo>
                    <a:pt x="439420" y="187325"/>
                  </a:lnTo>
                  <a:lnTo>
                    <a:pt x="405765" y="63500"/>
                  </a:lnTo>
                  <a:close/>
                  <a:moveTo>
                    <a:pt x="486918" y="68072"/>
                  </a:moveTo>
                  <a:lnTo>
                    <a:pt x="527431" y="70358"/>
                  </a:lnTo>
                  <a:lnTo>
                    <a:pt x="525145" y="110871"/>
                  </a:lnTo>
                  <a:lnTo>
                    <a:pt x="484632" y="108585"/>
                  </a:lnTo>
                  <a:close/>
                  <a:moveTo>
                    <a:pt x="565785" y="113157"/>
                  </a:moveTo>
                  <a:lnTo>
                    <a:pt x="606298" y="115443"/>
                  </a:lnTo>
                  <a:lnTo>
                    <a:pt x="604012" y="155956"/>
                  </a:lnTo>
                  <a:lnTo>
                    <a:pt x="563499" y="153670"/>
                  </a:lnTo>
                  <a:close/>
                  <a:moveTo>
                    <a:pt x="644652" y="158242"/>
                  </a:moveTo>
                  <a:lnTo>
                    <a:pt x="692023" y="38989"/>
                  </a:lnTo>
                  <a:lnTo>
                    <a:pt x="689737" y="79502"/>
                  </a:lnTo>
                  <a:lnTo>
                    <a:pt x="649224" y="77216"/>
                  </a:lnTo>
                  <a:close/>
                  <a:moveTo>
                    <a:pt x="730377" y="81788"/>
                  </a:moveTo>
                  <a:lnTo>
                    <a:pt x="770890" y="84074"/>
                  </a:lnTo>
                  <a:lnTo>
                    <a:pt x="768604" y="124587"/>
                  </a:lnTo>
                  <a:lnTo>
                    <a:pt x="728091" y="122301"/>
                  </a:lnTo>
                  <a:close/>
                  <a:moveTo>
                    <a:pt x="809244" y="126873"/>
                  </a:moveTo>
                  <a:lnTo>
                    <a:pt x="849757" y="129159"/>
                  </a:lnTo>
                  <a:lnTo>
                    <a:pt x="847471" y="169672"/>
                  </a:lnTo>
                  <a:lnTo>
                    <a:pt x="806958" y="167386"/>
                  </a:lnTo>
                  <a:close/>
                  <a:moveTo>
                    <a:pt x="888111" y="171958"/>
                  </a:moveTo>
                  <a:lnTo>
                    <a:pt x="928624" y="174244"/>
                  </a:lnTo>
                  <a:lnTo>
                    <a:pt x="926338" y="214757"/>
                  </a:lnTo>
                  <a:lnTo>
                    <a:pt x="885825" y="212471"/>
                  </a:lnTo>
                  <a:close/>
                  <a:moveTo>
                    <a:pt x="966978" y="217043"/>
                  </a:moveTo>
                  <a:lnTo>
                    <a:pt x="1007491" y="219329"/>
                  </a:lnTo>
                  <a:lnTo>
                    <a:pt x="1005205" y="259842"/>
                  </a:lnTo>
                  <a:lnTo>
                    <a:pt x="964692" y="257556"/>
                  </a:lnTo>
                  <a:close/>
                  <a:moveTo>
                    <a:pt x="1045845" y="262128"/>
                  </a:moveTo>
                  <a:lnTo>
                    <a:pt x="1086358" y="264414"/>
                  </a:lnTo>
                  <a:lnTo>
                    <a:pt x="1084072" y="304927"/>
                  </a:lnTo>
                  <a:lnTo>
                    <a:pt x="1043559" y="302641"/>
                  </a:lnTo>
                  <a:close/>
                  <a:moveTo>
                    <a:pt x="1124712" y="307213"/>
                  </a:moveTo>
                  <a:lnTo>
                    <a:pt x="1165225" y="309499"/>
                  </a:lnTo>
                  <a:lnTo>
                    <a:pt x="1162939" y="350012"/>
                  </a:lnTo>
                  <a:lnTo>
                    <a:pt x="1122426" y="347726"/>
                  </a:lnTo>
                  <a:close/>
                  <a:moveTo>
                    <a:pt x="1203579" y="352298"/>
                  </a:moveTo>
                  <a:lnTo>
                    <a:pt x="1244092" y="354584"/>
                  </a:lnTo>
                  <a:lnTo>
                    <a:pt x="1241806" y="395097"/>
                  </a:lnTo>
                  <a:lnTo>
                    <a:pt x="1201293" y="392811"/>
                  </a:lnTo>
                  <a:close/>
                  <a:moveTo>
                    <a:pt x="1282446" y="397383"/>
                  </a:moveTo>
                  <a:lnTo>
                    <a:pt x="1322959" y="399669"/>
                  </a:lnTo>
                  <a:lnTo>
                    <a:pt x="1320673" y="440182"/>
                  </a:lnTo>
                  <a:lnTo>
                    <a:pt x="1280160" y="437896"/>
                  </a:lnTo>
                  <a:close/>
                  <a:moveTo>
                    <a:pt x="1361313" y="442468"/>
                  </a:moveTo>
                  <a:lnTo>
                    <a:pt x="1401826" y="444754"/>
                  </a:lnTo>
                  <a:lnTo>
                    <a:pt x="1399540" y="485267"/>
                  </a:lnTo>
                  <a:lnTo>
                    <a:pt x="1359027" y="482981"/>
                  </a:lnTo>
                  <a:close/>
                  <a:moveTo>
                    <a:pt x="1440180" y="487553"/>
                  </a:moveTo>
                  <a:lnTo>
                    <a:pt x="1480693" y="489839"/>
                  </a:lnTo>
                  <a:lnTo>
                    <a:pt x="1478407" y="530352"/>
                  </a:lnTo>
                  <a:lnTo>
                    <a:pt x="1437894" y="528066"/>
                  </a:lnTo>
                  <a:close/>
                  <a:moveTo>
                    <a:pt x="1519047" y="532638"/>
                  </a:moveTo>
                  <a:lnTo>
                    <a:pt x="1559560" y="534924"/>
                  </a:lnTo>
                  <a:lnTo>
                    <a:pt x="1557274" y="575437"/>
                  </a:lnTo>
                  <a:lnTo>
                    <a:pt x="1516761" y="573151"/>
                  </a:lnTo>
                  <a:close/>
                  <a:moveTo>
                    <a:pt x="1597914" y="577723"/>
                  </a:moveTo>
                  <a:lnTo>
                    <a:pt x="1638427" y="580009"/>
                  </a:lnTo>
                  <a:lnTo>
                    <a:pt x="1636141" y="620522"/>
                  </a:lnTo>
                  <a:lnTo>
                    <a:pt x="1595628" y="618236"/>
                  </a:lnTo>
                  <a:close/>
                  <a:moveTo>
                    <a:pt x="1676781" y="622808"/>
                  </a:moveTo>
                  <a:lnTo>
                    <a:pt x="1717294" y="625094"/>
                  </a:lnTo>
                  <a:lnTo>
                    <a:pt x="1715008" y="665607"/>
                  </a:lnTo>
                  <a:lnTo>
                    <a:pt x="1674495" y="663321"/>
                  </a:lnTo>
                  <a:close/>
                  <a:moveTo>
                    <a:pt x="1755648" y="667893"/>
                  </a:moveTo>
                  <a:lnTo>
                    <a:pt x="1796161" y="670179"/>
                  </a:lnTo>
                  <a:lnTo>
                    <a:pt x="1793875" y="710692"/>
                  </a:lnTo>
                  <a:lnTo>
                    <a:pt x="1753362" y="708406"/>
                  </a:lnTo>
                  <a:close/>
                  <a:moveTo>
                    <a:pt x="2286" y="0"/>
                  </a:moveTo>
                  <a:lnTo>
                    <a:pt x="42926" y="2286"/>
                  </a:lnTo>
                  <a:lnTo>
                    <a:pt x="40513" y="42926"/>
                  </a:lnTo>
                  <a:lnTo>
                    <a:pt x="0" y="40640"/>
                  </a:lnTo>
                  <a:close/>
                </a:path>
              </a:pathLst>
            </a:custGeom>
            <a:solidFill>
              <a:srgbClr val="000000"/>
            </a:solidFill>
          </p:spPr>
        </p:sp>
      </p:grpSp>
      <p:grpSp>
        <p:nvGrpSpPr>
          <p:cNvPr name="Group 68" id="68"/>
          <p:cNvGrpSpPr/>
          <p:nvPr/>
        </p:nvGrpSpPr>
        <p:grpSpPr>
          <a:xfrm rot="559498">
            <a:off x="2482427" y="2106507"/>
            <a:ext cx="1410546" cy="645159"/>
            <a:chOff x="0" y="0"/>
            <a:chExt cx="1880728" cy="860213"/>
          </a:xfrm>
        </p:grpSpPr>
        <p:sp>
          <p:nvSpPr>
            <p:cNvPr name="Freeform 69" id="69"/>
            <p:cNvSpPr/>
            <p:nvPr/>
          </p:nvSpPr>
          <p:spPr>
            <a:xfrm flipH="false" flipV="false" rot="0">
              <a:off x="12065" y="1778"/>
              <a:ext cx="1456944" cy="1699133"/>
            </a:xfrm>
            <a:custGeom>
              <a:avLst/>
              <a:gdLst/>
              <a:ahLst/>
              <a:cxnLst/>
              <a:rect r="r" b="b" t="t" l="l"/>
              <a:pathLst>
                <a:path h="1699133" w="1456944">
                  <a:moveTo>
                    <a:pt x="90805" y="33020"/>
                  </a:moveTo>
                  <a:lnTo>
                    <a:pt x="127889" y="49530"/>
                  </a:lnTo>
                  <a:lnTo>
                    <a:pt x="111379" y="86614"/>
                  </a:lnTo>
                  <a:lnTo>
                    <a:pt x="74295" y="70231"/>
                  </a:lnTo>
                  <a:close/>
                  <a:moveTo>
                    <a:pt x="148590" y="103251"/>
                  </a:moveTo>
                  <a:lnTo>
                    <a:pt x="185674" y="119761"/>
                  </a:lnTo>
                  <a:lnTo>
                    <a:pt x="169164" y="156845"/>
                  </a:lnTo>
                  <a:lnTo>
                    <a:pt x="132080" y="140335"/>
                  </a:lnTo>
                  <a:close/>
                  <a:moveTo>
                    <a:pt x="206375" y="173355"/>
                  </a:moveTo>
                  <a:lnTo>
                    <a:pt x="243459" y="189865"/>
                  </a:lnTo>
                  <a:lnTo>
                    <a:pt x="226949" y="226949"/>
                  </a:lnTo>
                  <a:lnTo>
                    <a:pt x="189865" y="210439"/>
                  </a:lnTo>
                  <a:close/>
                  <a:moveTo>
                    <a:pt x="264160" y="243459"/>
                  </a:moveTo>
                  <a:lnTo>
                    <a:pt x="301244" y="259969"/>
                  </a:lnTo>
                  <a:lnTo>
                    <a:pt x="284734" y="297053"/>
                  </a:lnTo>
                  <a:lnTo>
                    <a:pt x="247650" y="280543"/>
                  </a:lnTo>
                  <a:close/>
                  <a:moveTo>
                    <a:pt x="321945" y="313563"/>
                  </a:moveTo>
                  <a:lnTo>
                    <a:pt x="359029" y="330073"/>
                  </a:lnTo>
                  <a:lnTo>
                    <a:pt x="342519" y="367157"/>
                  </a:lnTo>
                  <a:lnTo>
                    <a:pt x="305435" y="350647"/>
                  </a:lnTo>
                  <a:close/>
                  <a:moveTo>
                    <a:pt x="379730" y="383667"/>
                  </a:moveTo>
                  <a:lnTo>
                    <a:pt x="416814" y="400177"/>
                  </a:lnTo>
                  <a:lnTo>
                    <a:pt x="400304" y="437261"/>
                  </a:lnTo>
                  <a:lnTo>
                    <a:pt x="363220" y="420751"/>
                  </a:lnTo>
                  <a:close/>
                  <a:moveTo>
                    <a:pt x="437515" y="453771"/>
                  </a:moveTo>
                  <a:lnTo>
                    <a:pt x="474599" y="470281"/>
                  </a:lnTo>
                  <a:lnTo>
                    <a:pt x="458089" y="507365"/>
                  </a:lnTo>
                  <a:lnTo>
                    <a:pt x="421005" y="490855"/>
                  </a:lnTo>
                  <a:close/>
                  <a:moveTo>
                    <a:pt x="495300" y="523875"/>
                  </a:moveTo>
                  <a:lnTo>
                    <a:pt x="532384" y="540385"/>
                  </a:lnTo>
                  <a:lnTo>
                    <a:pt x="515874" y="577469"/>
                  </a:lnTo>
                  <a:lnTo>
                    <a:pt x="478790" y="560959"/>
                  </a:lnTo>
                  <a:close/>
                  <a:moveTo>
                    <a:pt x="553085" y="593979"/>
                  </a:moveTo>
                  <a:lnTo>
                    <a:pt x="590169" y="610489"/>
                  </a:lnTo>
                  <a:lnTo>
                    <a:pt x="573659" y="647573"/>
                  </a:lnTo>
                  <a:lnTo>
                    <a:pt x="536575" y="631063"/>
                  </a:lnTo>
                  <a:close/>
                  <a:moveTo>
                    <a:pt x="610870" y="664083"/>
                  </a:moveTo>
                  <a:lnTo>
                    <a:pt x="647954" y="680593"/>
                  </a:lnTo>
                  <a:lnTo>
                    <a:pt x="631444" y="717677"/>
                  </a:lnTo>
                  <a:lnTo>
                    <a:pt x="594360" y="701167"/>
                  </a:lnTo>
                  <a:close/>
                  <a:moveTo>
                    <a:pt x="668655" y="734187"/>
                  </a:moveTo>
                  <a:lnTo>
                    <a:pt x="705739" y="750697"/>
                  </a:lnTo>
                  <a:lnTo>
                    <a:pt x="689229" y="787781"/>
                  </a:lnTo>
                  <a:lnTo>
                    <a:pt x="652145" y="771271"/>
                  </a:lnTo>
                  <a:close/>
                  <a:moveTo>
                    <a:pt x="726440" y="804291"/>
                  </a:moveTo>
                  <a:lnTo>
                    <a:pt x="763524" y="820801"/>
                  </a:lnTo>
                  <a:lnTo>
                    <a:pt x="747014" y="857885"/>
                  </a:lnTo>
                  <a:lnTo>
                    <a:pt x="709930" y="841375"/>
                  </a:lnTo>
                  <a:close/>
                  <a:moveTo>
                    <a:pt x="784225" y="874395"/>
                  </a:moveTo>
                  <a:lnTo>
                    <a:pt x="821309" y="890905"/>
                  </a:lnTo>
                  <a:lnTo>
                    <a:pt x="804799" y="927989"/>
                  </a:lnTo>
                  <a:lnTo>
                    <a:pt x="767715" y="911479"/>
                  </a:lnTo>
                  <a:close/>
                  <a:moveTo>
                    <a:pt x="842010" y="944499"/>
                  </a:moveTo>
                  <a:lnTo>
                    <a:pt x="879094" y="961009"/>
                  </a:lnTo>
                  <a:lnTo>
                    <a:pt x="862584" y="998093"/>
                  </a:lnTo>
                  <a:lnTo>
                    <a:pt x="825500" y="981583"/>
                  </a:lnTo>
                  <a:close/>
                  <a:moveTo>
                    <a:pt x="899795" y="1014603"/>
                  </a:moveTo>
                  <a:lnTo>
                    <a:pt x="936879" y="1031113"/>
                  </a:lnTo>
                  <a:lnTo>
                    <a:pt x="920369" y="1068197"/>
                  </a:lnTo>
                  <a:lnTo>
                    <a:pt x="883285" y="1051687"/>
                  </a:lnTo>
                  <a:close/>
                  <a:moveTo>
                    <a:pt x="957580" y="1084707"/>
                  </a:moveTo>
                  <a:lnTo>
                    <a:pt x="994664" y="1101217"/>
                  </a:lnTo>
                  <a:lnTo>
                    <a:pt x="978154" y="1138301"/>
                  </a:lnTo>
                  <a:lnTo>
                    <a:pt x="941070" y="1121791"/>
                  </a:lnTo>
                  <a:close/>
                  <a:moveTo>
                    <a:pt x="1015365" y="1154811"/>
                  </a:moveTo>
                  <a:lnTo>
                    <a:pt x="1052449" y="1171321"/>
                  </a:lnTo>
                  <a:lnTo>
                    <a:pt x="1035939" y="1208405"/>
                  </a:lnTo>
                  <a:lnTo>
                    <a:pt x="998855" y="1191895"/>
                  </a:lnTo>
                  <a:close/>
                  <a:moveTo>
                    <a:pt x="1073150" y="1224915"/>
                  </a:moveTo>
                  <a:lnTo>
                    <a:pt x="1110234" y="1241425"/>
                  </a:lnTo>
                  <a:lnTo>
                    <a:pt x="1093724" y="1278509"/>
                  </a:lnTo>
                  <a:lnTo>
                    <a:pt x="1056640" y="1261999"/>
                  </a:lnTo>
                  <a:close/>
                  <a:moveTo>
                    <a:pt x="1130935" y="1295019"/>
                  </a:moveTo>
                  <a:lnTo>
                    <a:pt x="1168019" y="1311529"/>
                  </a:lnTo>
                  <a:lnTo>
                    <a:pt x="1151509" y="1348613"/>
                  </a:lnTo>
                  <a:lnTo>
                    <a:pt x="1114425" y="1332103"/>
                  </a:lnTo>
                  <a:close/>
                  <a:moveTo>
                    <a:pt x="1188720" y="1365123"/>
                  </a:moveTo>
                  <a:lnTo>
                    <a:pt x="1225804" y="1381633"/>
                  </a:lnTo>
                  <a:lnTo>
                    <a:pt x="1209294" y="1418717"/>
                  </a:lnTo>
                  <a:lnTo>
                    <a:pt x="1172210" y="1402207"/>
                  </a:lnTo>
                  <a:close/>
                  <a:moveTo>
                    <a:pt x="1246505" y="1435227"/>
                  </a:moveTo>
                  <a:lnTo>
                    <a:pt x="1283589" y="1451737"/>
                  </a:lnTo>
                  <a:lnTo>
                    <a:pt x="1267079" y="1488821"/>
                  </a:lnTo>
                  <a:lnTo>
                    <a:pt x="1229995" y="1472311"/>
                  </a:lnTo>
                  <a:close/>
                  <a:moveTo>
                    <a:pt x="1304290" y="1505331"/>
                  </a:moveTo>
                  <a:lnTo>
                    <a:pt x="1341374" y="1521841"/>
                  </a:lnTo>
                  <a:lnTo>
                    <a:pt x="1324864" y="1558925"/>
                  </a:lnTo>
                  <a:lnTo>
                    <a:pt x="1287780" y="1542415"/>
                  </a:lnTo>
                  <a:close/>
                  <a:moveTo>
                    <a:pt x="1362075" y="1575435"/>
                  </a:moveTo>
                  <a:lnTo>
                    <a:pt x="1399159" y="1591945"/>
                  </a:lnTo>
                  <a:lnTo>
                    <a:pt x="1382649" y="1629029"/>
                  </a:lnTo>
                  <a:lnTo>
                    <a:pt x="1345565" y="1612519"/>
                  </a:lnTo>
                  <a:close/>
                  <a:moveTo>
                    <a:pt x="1419860" y="1645539"/>
                  </a:moveTo>
                  <a:lnTo>
                    <a:pt x="1456944" y="1662049"/>
                  </a:lnTo>
                  <a:lnTo>
                    <a:pt x="1440434" y="1699133"/>
                  </a:lnTo>
                  <a:lnTo>
                    <a:pt x="1403350" y="1682623"/>
                  </a:lnTo>
                  <a:close/>
                  <a:moveTo>
                    <a:pt x="16510" y="0"/>
                  </a:moveTo>
                  <a:lnTo>
                    <a:pt x="53594" y="16510"/>
                  </a:lnTo>
                  <a:lnTo>
                    <a:pt x="37084" y="53594"/>
                  </a:lnTo>
                  <a:lnTo>
                    <a:pt x="0" y="37084"/>
                  </a:lnTo>
                  <a:close/>
                </a:path>
              </a:pathLst>
            </a:custGeom>
            <a:solidFill>
              <a:srgbClr val="000000"/>
            </a:solidFill>
          </p:spPr>
        </p:sp>
      </p:grpSp>
      <p:grpSp>
        <p:nvGrpSpPr>
          <p:cNvPr name="Group 70" id="70"/>
          <p:cNvGrpSpPr/>
          <p:nvPr/>
        </p:nvGrpSpPr>
        <p:grpSpPr>
          <a:xfrm rot="0">
            <a:off x="2472267" y="6397414"/>
            <a:ext cx="817879" cy="50800"/>
            <a:chOff x="0" y="0"/>
            <a:chExt cx="1090506" cy="67733"/>
          </a:xfrm>
        </p:grpSpPr>
        <p:sp>
          <p:nvSpPr>
            <p:cNvPr name="Freeform 71" id="71"/>
            <p:cNvSpPr/>
            <p:nvPr/>
          </p:nvSpPr>
          <p:spPr>
            <a:xfrm flipH="false" flipV="false" rot="0">
              <a:off x="33909" y="0"/>
              <a:ext cx="1022731" cy="67691"/>
            </a:xfrm>
            <a:custGeom>
              <a:avLst/>
              <a:gdLst/>
              <a:ahLst/>
              <a:cxnLst/>
              <a:rect r="r" b="b" t="t" l="l"/>
              <a:pathLst>
                <a:path h="67691" w="1022731">
                  <a:moveTo>
                    <a:pt x="0" y="0"/>
                  </a:moveTo>
                  <a:lnTo>
                    <a:pt x="1022731" y="0"/>
                  </a:lnTo>
                  <a:lnTo>
                    <a:pt x="1022731" y="67691"/>
                  </a:lnTo>
                  <a:lnTo>
                    <a:pt x="0" y="67691"/>
                  </a:lnTo>
                  <a:close/>
                </a:path>
              </a:pathLst>
            </a:custGeom>
            <a:solidFill>
              <a:srgbClr val="000000"/>
            </a:solidFill>
          </p:spPr>
        </p:sp>
      </p:grpSp>
      <p:grpSp>
        <p:nvGrpSpPr>
          <p:cNvPr name="Group 72" id="72"/>
          <p:cNvGrpSpPr/>
          <p:nvPr/>
        </p:nvGrpSpPr>
        <p:grpSpPr>
          <a:xfrm rot="0">
            <a:off x="2472267" y="6858001"/>
            <a:ext cx="817879" cy="50800"/>
            <a:chOff x="0" y="0"/>
            <a:chExt cx="1090506" cy="67733"/>
          </a:xfrm>
        </p:grpSpPr>
        <p:sp>
          <p:nvSpPr>
            <p:cNvPr name="Freeform 73" id="73"/>
            <p:cNvSpPr/>
            <p:nvPr/>
          </p:nvSpPr>
          <p:spPr>
            <a:xfrm flipH="false" flipV="false" rot="0">
              <a:off x="33909" y="0"/>
              <a:ext cx="1022731" cy="67691"/>
            </a:xfrm>
            <a:custGeom>
              <a:avLst/>
              <a:gdLst/>
              <a:ahLst/>
              <a:cxnLst/>
              <a:rect r="r" b="b" t="t" l="l"/>
              <a:pathLst>
                <a:path h="67691" w="1022731">
                  <a:moveTo>
                    <a:pt x="0" y="0"/>
                  </a:moveTo>
                  <a:lnTo>
                    <a:pt x="1022731" y="0"/>
                  </a:lnTo>
                  <a:lnTo>
                    <a:pt x="1022731" y="67691"/>
                  </a:lnTo>
                  <a:lnTo>
                    <a:pt x="0" y="67691"/>
                  </a:lnTo>
                  <a:close/>
                </a:path>
              </a:pathLst>
            </a:custGeom>
            <a:solidFill>
              <a:srgbClr val="000000"/>
            </a:solidFill>
          </p:spPr>
        </p:sp>
      </p:grpSp>
      <p:grpSp>
        <p:nvGrpSpPr>
          <p:cNvPr name="Group 74" id="74"/>
          <p:cNvGrpSpPr/>
          <p:nvPr/>
        </p:nvGrpSpPr>
        <p:grpSpPr>
          <a:xfrm rot="0">
            <a:off x="716281" y="1417321"/>
            <a:ext cx="27093" cy="640080"/>
            <a:chOff x="0" y="0"/>
            <a:chExt cx="36124" cy="853440"/>
          </a:xfrm>
        </p:grpSpPr>
        <p:sp>
          <p:nvSpPr>
            <p:cNvPr name="Freeform 75" id="75"/>
            <p:cNvSpPr/>
            <p:nvPr/>
          </p:nvSpPr>
          <p:spPr>
            <a:xfrm flipH="false" flipV="false" rot="0">
              <a:off x="0" y="18034"/>
              <a:ext cx="36068" cy="817372"/>
            </a:xfrm>
            <a:custGeom>
              <a:avLst/>
              <a:gdLst/>
              <a:ahLst/>
              <a:cxnLst/>
              <a:rect r="r" b="b" t="t" l="l"/>
              <a:pathLst>
                <a:path h="817372" w="36068">
                  <a:moveTo>
                    <a:pt x="36068" y="0"/>
                  </a:moveTo>
                  <a:lnTo>
                    <a:pt x="36068" y="817372"/>
                  </a:lnTo>
                  <a:lnTo>
                    <a:pt x="0" y="817372"/>
                  </a:lnTo>
                  <a:lnTo>
                    <a:pt x="0" y="0"/>
                  </a:lnTo>
                  <a:close/>
                </a:path>
              </a:pathLst>
            </a:custGeom>
            <a:solidFill>
              <a:srgbClr val="CC3300"/>
            </a:solidFill>
          </p:spPr>
        </p:sp>
      </p:grpSp>
      <p:grpSp>
        <p:nvGrpSpPr>
          <p:cNvPr name="Group 76" id="76"/>
          <p:cNvGrpSpPr/>
          <p:nvPr/>
        </p:nvGrpSpPr>
        <p:grpSpPr>
          <a:xfrm rot="0">
            <a:off x="716281" y="2030307"/>
            <a:ext cx="335280" cy="27093"/>
            <a:chOff x="0" y="0"/>
            <a:chExt cx="447040" cy="36124"/>
          </a:xfrm>
        </p:grpSpPr>
        <p:sp>
          <p:nvSpPr>
            <p:cNvPr name="Freeform 77" id="77"/>
            <p:cNvSpPr/>
            <p:nvPr/>
          </p:nvSpPr>
          <p:spPr>
            <a:xfrm flipH="false" flipV="false" rot="0">
              <a:off x="18034" y="0"/>
              <a:ext cx="410972" cy="36068"/>
            </a:xfrm>
            <a:custGeom>
              <a:avLst/>
              <a:gdLst/>
              <a:ahLst/>
              <a:cxnLst/>
              <a:rect r="r" b="b" t="t" l="l"/>
              <a:pathLst>
                <a:path h="36068" w="410972">
                  <a:moveTo>
                    <a:pt x="0" y="0"/>
                  </a:moveTo>
                  <a:lnTo>
                    <a:pt x="410972" y="0"/>
                  </a:lnTo>
                  <a:lnTo>
                    <a:pt x="410972" y="36068"/>
                  </a:lnTo>
                  <a:lnTo>
                    <a:pt x="0" y="36068"/>
                  </a:lnTo>
                  <a:close/>
                </a:path>
              </a:pathLst>
            </a:custGeom>
            <a:solidFill>
              <a:srgbClr val="CC3300"/>
            </a:solidFill>
          </p:spPr>
        </p:sp>
      </p:grpSp>
      <p:grpSp>
        <p:nvGrpSpPr>
          <p:cNvPr name="Group 78" id="78"/>
          <p:cNvGrpSpPr/>
          <p:nvPr/>
        </p:nvGrpSpPr>
        <p:grpSpPr>
          <a:xfrm rot="0">
            <a:off x="716281" y="1569721"/>
            <a:ext cx="335280" cy="27093"/>
            <a:chOff x="0" y="0"/>
            <a:chExt cx="447040" cy="36124"/>
          </a:xfrm>
        </p:grpSpPr>
        <p:sp>
          <p:nvSpPr>
            <p:cNvPr name="Freeform 79" id="79"/>
            <p:cNvSpPr/>
            <p:nvPr/>
          </p:nvSpPr>
          <p:spPr>
            <a:xfrm flipH="false" flipV="false" rot="0">
              <a:off x="18034" y="0"/>
              <a:ext cx="410972" cy="36068"/>
            </a:xfrm>
            <a:custGeom>
              <a:avLst/>
              <a:gdLst/>
              <a:ahLst/>
              <a:cxnLst/>
              <a:rect r="r" b="b" t="t" l="l"/>
              <a:pathLst>
                <a:path h="36068" w="410972">
                  <a:moveTo>
                    <a:pt x="0" y="0"/>
                  </a:moveTo>
                  <a:lnTo>
                    <a:pt x="410972" y="0"/>
                  </a:lnTo>
                  <a:lnTo>
                    <a:pt x="410972" y="36068"/>
                  </a:lnTo>
                  <a:lnTo>
                    <a:pt x="0" y="36068"/>
                  </a:lnTo>
                  <a:close/>
                </a:path>
              </a:pathLst>
            </a:custGeom>
            <a:solidFill>
              <a:srgbClr val="CC3300"/>
            </a:solidFill>
          </p:spPr>
        </p:sp>
      </p:grpSp>
      <p:grpSp>
        <p:nvGrpSpPr>
          <p:cNvPr name="Group 80" id="80"/>
          <p:cNvGrpSpPr/>
          <p:nvPr/>
        </p:nvGrpSpPr>
        <p:grpSpPr>
          <a:xfrm rot="0">
            <a:off x="794174" y="2799081"/>
            <a:ext cx="27093" cy="1178560"/>
            <a:chOff x="0" y="0"/>
            <a:chExt cx="36124" cy="1571413"/>
          </a:xfrm>
        </p:grpSpPr>
        <p:sp>
          <p:nvSpPr>
            <p:cNvPr name="Freeform 81" id="81"/>
            <p:cNvSpPr/>
            <p:nvPr/>
          </p:nvSpPr>
          <p:spPr>
            <a:xfrm flipH="false" flipV="false" rot="0">
              <a:off x="0" y="18034"/>
              <a:ext cx="36068" cy="1535303"/>
            </a:xfrm>
            <a:custGeom>
              <a:avLst/>
              <a:gdLst/>
              <a:ahLst/>
              <a:cxnLst/>
              <a:rect r="r" b="b" t="t" l="l"/>
              <a:pathLst>
                <a:path h="1535303" w="36068">
                  <a:moveTo>
                    <a:pt x="36068" y="0"/>
                  </a:moveTo>
                  <a:lnTo>
                    <a:pt x="36068" y="1535303"/>
                  </a:lnTo>
                  <a:lnTo>
                    <a:pt x="0" y="1535303"/>
                  </a:lnTo>
                  <a:lnTo>
                    <a:pt x="0" y="0"/>
                  </a:lnTo>
                  <a:close/>
                </a:path>
              </a:pathLst>
            </a:custGeom>
            <a:solidFill>
              <a:srgbClr val="CC3300"/>
            </a:solidFill>
          </p:spPr>
        </p:sp>
      </p:grpSp>
      <p:grpSp>
        <p:nvGrpSpPr>
          <p:cNvPr name="Group 82" id="82"/>
          <p:cNvGrpSpPr/>
          <p:nvPr/>
        </p:nvGrpSpPr>
        <p:grpSpPr>
          <a:xfrm rot="0">
            <a:off x="794174" y="3950547"/>
            <a:ext cx="257387" cy="27093"/>
            <a:chOff x="0" y="0"/>
            <a:chExt cx="343182" cy="36124"/>
          </a:xfrm>
        </p:grpSpPr>
        <p:sp>
          <p:nvSpPr>
            <p:cNvPr name="Freeform 83" id="83"/>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84" id="84"/>
          <p:cNvGrpSpPr/>
          <p:nvPr/>
        </p:nvGrpSpPr>
        <p:grpSpPr>
          <a:xfrm rot="0">
            <a:off x="794174" y="3489961"/>
            <a:ext cx="257387" cy="27093"/>
            <a:chOff x="0" y="0"/>
            <a:chExt cx="343182" cy="36124"/>
          </a:xfrm>
        </p:grpSpPr>
        <p:sp>
          <p:nvSpPr>
            <p:cNvPr name="Freeform 85" id="85"/>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86" id="86"/>
          <p:cNvGrpSpPr/>
          <p:nvPr/>
        </p:nvGrpSpPr>
        <p:grpSpPr>
          <a:xfrm rot="0">
            <a:off x="794174" y="3029374"/>
            <a:ext cx="257387" cy="27093"/>
            <a:chOff x="0" y="0"/>
            <a:chExt cx="343182" cy="36124"/>
          </a:xfrm>
        </p:grpSpPr>
        <p:sp>
          <p:nvSpPr>
            <p:cNvPr name="Freeform 87" id="87"/>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88" id="88"/>
          <p:cNvGrpSpPr/>
          <p:nvPr/>
        </p:nvGrpSpPr>
        <p:grpSpPr>
          <a:xfrm rot="0">
            <a:off x="794174" y="4795520"/>
            <a:ext cx="27093" cy="411481"/>
            <a:chOff x="0" y="0"/>
            <a:chExt cx="36124" cy="548641"/>
          </a:xfrm>
        </p:grpSpPr>
        <p:sp>
          <p:nvSpPr>
            <p:cNvPr name="Freeform 89" id="89"/>
            <p:cNvSpPr/>
            <p:nvPr/>
          </p:nvSpPr>
          <p:spPr>
            <a:xfrm flipH="false" flipV="false" rot="0">
              <a:off x="0" y="18034"/>
              <a:ext cx="36068" cy="512572"/>
            </a:xfrm>
            <a:custGeom>
              <a:avLst/>
              <a:gdLst/>
              <a:ahLst/>
              <a:cxnLst/>
              <a:rect r="r" b="b" t="t" l="l"/>
              <a:pathLst>
                <a:path h="512572" w="36068">
                  <a:moveTo>
                    <a:pt x="36068" y="0"/>
                  </a:moveTo>
                  <a:lnTo>
                    <a:pt x="36068" y="512572"/>
                  </a:lnTo>
                  <a:lnTo>
                    <a:pt x="0" y="512572"/>
                  </a:lnTo>
                  <a:lnTo>
                    <a:pt x="0" y="0"/>
                  </a:lnTo>
                  <a:close/>
                </a:path>
              </a:pathLst>
            </a:custGeom>
            <a:solidFill>
              <a:srgbClr val="CC3300"/>
            </a:solidFill>
          </p:spPr>
        </p:sp>
      </p:grpSp>
      <p:grpSp>
        <p:nvGrpSpPr>
          <p:cNvPr name="Group 90" id="90"/>
          <p:cNvGrpSpPr/>
          <p:nvPr/>
        </p:nvGrpSpPr>
        <p:grpSpPr>
          <a:xfrm rot="0">
            <a:off x="794174" y="5179907"/>
            <a:ext cx="257387" cy="27093"/>
            <a:chOff x="0" y="0"/>
            <a:chExt cx="343182" cy="36124"/>
          </a:xfrm>
        </p:grpSpPr>
        <p:sp>
          <p:nvSpPr>
            <p:cNvPr name="Freeform 91" id="91"/>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92" id="92"/>
          <p:cNvGrpSpPr/>
          <p:nvPr/>
        </p:nvGrpSpPr>
        <p:grpSpPr>
          <a:xfrm rot="0">
            <a:off x="794174" y="5948681"/>
            <a:ext cx="27093" cy="948267"/>
            <a:chOff x="0" y="0"/>
            <a:chExt cx="36124" cy="1264356"/>
          </a:xfrm>
        </p:grpSpPr>
        <p:sp>
          <p:nvSpPr>
            <p:cNvPr name="Freeform 93" id="93"/>
            <p:cNvSpPr/>
            <p:nvPr/>
          </p:nvSpPr>
          <p:spPr>
            <a:xfrm flipH="false" flipV="false" rot="0">
              <a:off x="0" y="18034"/>
              <a:ext cx="36068" cy="1228217"/>
            </a:xfrm>
            <a:custGeom>
              <a:avLst/>
              <a:gdLst/>
              <a:ahLst/>
              <a:cxnLst/>
              <a:rect r="r" b="b" t="t" l="l"/>
              <a:pathLst>
                <a:path h="1228217" w="36068">
                  <a:moveTo>
                    <a:pt x="36068" y="0"/>
                  </a:moveTo>
                  <a:lnTo>
                    <a:pt x="36068" y="1228217"/>
                  </a:lnTo>
                  <a:lnTo>
                    <a:pt x="0" y="1228217"/>
                  </a:lnTo>
                  <a:lnTo>
                    <a:pt x="0" y="0"/>
                  </a:lnTo>
                  <a:close/>
                </a:path>
              </a:pathLst>
            </a:custGeom>
            <a:solidFill>
              <a:srgbClr val="CC3300"/>
            </a:solidFill>
          </p:spPr>
        </p:sp>
      </p:grpSp>
      <p:grpSp>
        <p:nvGrpSpPr>
          <p:cNvPr name="Group 94" id="94"/>
          <p:cNvGrpSpPr/>
          <p:nvPr/>
        </p:nvGrpSpPr>
        <p:grpSpPr>
          <a:xfrm rot="0">
            <a:off x="794174" y="6869854"/>
            <a:ext cx="257387" cy="27093"/>
            <a:chOff x="0" y="0"/>
            <a:chExt cx="343182" cy="36124"/>
          </a:xfrm>
        </p:grpSpPr>
        <p:sp>
          <p:nvSpPr>
            <p:cNvPr name="Freeform 95" id="95"/>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96" id="96"/>
          <p:cNvGrpSpPr/>
          <p:nvPr/>
        </p:nvGrpSpPr>
        <p:grpSpPr>
          <a:xfrm rot="0">
            <a:off x="794174" y="6333067"/>
            <a:ext cx="257387" cy="27093"/>
            <a:chOff x="0" y="0"/>
            <a:chExt cx="343182" cy="36124"/>
          </a:xfrm>
        </p:grpSpPr>
        <p:sp>
          <p:nvSpPr>
            <p:cNvPr name="Freeform 97" id="97"/>
            <p:cNvSpPr/>
            <p:nvPr/>
          </p:nvSpPr>
          <p:spPr>
            <a:xfrm flipH="false" flipV="false" rot="0">
              <a:off x="18034" y="0"/>
              <a:ext cx="307086" cy="36068"/>
            </a:xfrm>
            <a:custGeom>
              <a:avLst/>
              <a:gdLst/>
              <a:ahLst/>
              <a:cxnLst/>
              <a:rect r="r" b="b" t="t" l="l"/>
              <a:pathLst>
                <a:path h="36068" w="307086">
                  <a:moveTo>
                    <a:pt x="0" y="0"/>
                  </a:moveTo>
                  <a:lnTo>
                    <a:pt x="307086" y="0"/>
                  </a:lnTo>
                  <a:lnTo>
                    <a:pt x="307086" y="36068"/>
                  </a:lnTo>
                  <a:lnTo>
                    <a:pt x="0" y="36068"/>
                  </a:lnTo>
                  <a:close/>
                </a:path>
              </a:pathLst>
            </a:custGeom>
            <a:solidFill>
              <a:srgbClr val="CC3300"/>
            </a:solidFill>
          </p:spPr>
        </p:sp>
      </p:grpSp>
      <p:grpSp>
        <p:nvGrpSpPr>
          <p:cNvPr name="Group 98" id="98"/>
          <p:cNvGrpSpPr/>
          <p:nvPr/>
        </p:nvGrpSpPr>
        <p:grpSpPr>
          <a:xfrm rot="0">
            <a:off x="3335867" y="6111240"/>
            <a:ext cx="1669627" cy="470747"/>
            <a:chOff x="0" y="0"/>
            <a:chExt cx="2226169" cy="627662"/>
          </a:xfrm>
        </p:grpSpPr>
        <p:sp>
          <p:nvSpPr>
            <p:cNvPr name="Freeform 99" id="99"/>
            <p:cNvSpPr/>
            <p:nvPr/>
          </p:nvSpPr>
          <p:spPr>
            <a:xfrm flipH="false" flipV="false" rot="0">
              <a:off x="6731" y="6731"/>
              <a:ext cx="2212721" cy="614172"/>
            </a:xfrm>
            <a:custGeom>
              <a:avLst/>
              <a:gdLst/>
              <a:ahLst/>
              <a:cxnLst/>
              <a:rect r="r" b="b" t="t" l="l"/>
              <a:pathLst>
                <a:path h="614172" w="2212721">
                  <a:moveTo>
                    <a:pt x="0" y="102362"/>
                  </a:moveTo>
                  <a:cubicBezTo>
                    <a:pt x="0" y="45847"/>
                    <a:pt x="46609" y="0"/>
                    <a:pt x="104013" y="0"/>
                  </a:cubicBezTo>
                  <a:lnTo>
                    <a:pt x="2108708" y="0"/>
                  </a:lnTo>
                  <a:cubicBezTo>
                    <a:pt x="2166112" y="0"/>
                    <a:pt x="2212721" y="45847"/>
                    <a:pt x="2212721" y="102362"/>
                  </a:cubicBezTo>
                  <a:lnTo>
                    <a:pt x="2212721" y="511810"/>
                  </a:lnTo>
                  <a:cubicBezTo>
                    <a:pt x="2212721" y="568325"/>
                    <a:pt x="2166112" y="614172"/>
                    <a:pt x="2108708" y="614172"/>
                  </a:cubicBezTo>
                  <a:lnTo>
                    <a:pt x="104013" y="614172"/>
                  </a:lnTo>
                  <a:cubicBezTo>
                    <a:pt x="46609" y="614172"/>
                    <a:pt x="0" y="568325"/>
                    <a:pt x="0" y="511810"/>
                  </a:cubicBezTo>
                  <a:close/>
                </a:path>
              </a:pathLst>
            </a:custGeom>
            <a:solidFill>
              <a:srgbClr val="FFA54B"/>
            </a:solidFill>
          </p:spPr>
        </p:sp>
        <p:sp>
          <p:nvSpPr>
            <p:cNvPr name="Freeform 100" id="100"/>
            <p:cNvSpPr/>
            <p:nvPr/>
          </p:nvSpPr>
          <p:spPr>
            <a:xfrm flipH="false" flipV="false" rot="0">
              <a:off x="0" y="0"/>
              <a:ext cx="2226183" cy="627634"/>
            </a:xfrm>
            <a:custGeom>
              <a:avLst/>
              <a:gdLst/>
              <a:ahLst/>
              <a:cxnLst/>
              <a:rect r="r" b="b" t="t" l="l"/>
              <a:pathLst>
                <a:path h="627634" w="2226183">
                  <a:moveTo>
                    <a:pt x="0" y="109093"/>
                  </a:moveTo>
                  <a:cubicBezTo>
                    <a:pt x="0" y="48768"/>
                    <a:pt x="49657" y="0"/>
                    <a:pt x="110744" y="0"/>
                  </a:cubicBezTo>
                  <a:lnTo>
                    <a:pt x="2115439" y="0"/>
                  </a:lnTo>
                  <a:lnTo>
                    <a:pt x="2115439" y="6731"/>
                  </a:lnTo>
                  <a:lnTo>
                    <a:pt x="2115439" y="0"/>
                  </a:lnTo>
                  <a:cubicBezTo>
                    <a:pt x="2176526" y="0"/>
                    <a:pt x="2226183" y="48768"/>
                    <a:pt x="2226183" y="109093"/>
                  </a:cubicBezTo>
                  <a:lnTo>
                    <a:pt x="2219452" y="109093"/>
                  </a:lnTo>
                  <a:lnTo>
                    <a:pt x="2226183" y="109093"/>
                  </a:lnTo>
                  <a:lnTo>
                    <a:pt x="2226183" y="518541"/>
                  </a:lnTo>
                  <a:lnTo>
                    <a:pt x="2219452" y="518541"/>
                  </a:lnTo>
                  <a:lnTo>
                    <a:pt x="2226183" y="518541"/>
                  </a:lnTo>
                  <a:cubicBezTo>
                    <a:pt x="2226183" y="578866"/>
                    <a:pt x="2176526" y="627634"/>
                    <a:pt x="2115439" y="627634"/>
                  </a:cubicBezTo>
                  <a:lnTo>
                    <a:pt x="2115439" y="620903"/>
                  </a:lnTo>
                  <a:lnTo>
                    <a:pt x="2115439" y="627634"/>
                  </a:lnTo>
                  <a:lnTo>
                    <a:pt x="110744" y="627634"/>
                  </a:lnTo>
                  <a:lnTo>
                    <a:pt x="110744" y="620903"/>
                  </a:lnTo>
                  <a:lnTo>
                    <a:pt x="110744" y="627634"/>
                  </a:lnTo>
                  <a:cubicBezTo>
                    <a:pt x="49657" y="627634"/>
                    <a:pt x="0" y="578866"/>
                    <a:pt x="0" y="518541"/>
                  </a:cubicBezTo>
                  <a:lnTo>
                    <a:pt x="0" y="109093"/>
                  </a:lnTo>
                  <a:lnTo>
                    <a:pt x="6731" y="109093"/>
                  </a:lnTo>
                  <a:lnTo>
                    <a:pt x="0" y="109093"/>
                  </a:lnTo>
                  <a:moveTo>
                    <a:pt x="13589" y="109093"/>
                  </a:moveTo>
                  <a:lnTo>
                    <a:pt x="13589" y="518541"/>
                  </a:lnTo>
                  <a:lnTo>
                    <a:pt x="6731" y="518541"/>
                  </a:lnTo>
                  <a:lnTo>
                    <a:pt x="13462" y="518541"/>
                  </a:lnTo>
                  <a:cubicBezTo>
                    <a:pt x="13462" y="571246"/>
                    <a:pt x="56896" y="614172"/>
                    <a:pt x="110617" y="614172"/>
                  </a:cubicBezTo>
                  <a:lnTo>
                    <a:pt x="2115439" y="614172"/>
                  </a:lnTo>
                  <a:cubicBezTo>
                    <a:pt x="2169160" y="614172"/>
                    <a:pt x="2212594" y="571246"/>
                    <a:pt x="2212594" y="518541"/>
                  </a:cubicBezTo>
                  <a:lnTo>
                    <a:pt x="2212594" y="109093"/>
                  </a:lnTo>
                  <a:cubicBezTo>
                    <a:pt x="2212594" y="56388"/>
                    <a:pt x="2169160" y="13462"/>
                    <a:pt x="2115439" y="13462"/>
                  </a:cubicBezTo>
                  <a:lnTo>
                    <a:pt x="110744" y="13462"/>
                  </a:lnTo>
                  <a:lnTo>
                    <a:pt x="110744" y="6731"/>
                  </a:lnTo>
                  <a:lnTo>
                    <a:pt x="110744" y="13462"/>
                  </a:lnTo>
                  <a:cubicBezTo>
                    <a:pt x="57023" y="13462"/>
                    <a:pt x="13589" y="56388"/>
                    <a:pt x="13589" y="109093"/>
                  </a:cubicBezTo>
                  <a:close/>
                </a:path>
              </a:pathLst>
            </a:custGeom>
            <a:solidFill>
              <a:srgbClr val="000000"/>
            </a:solidFill>
          </p:spPr>
        </p:sp>
        <p:sp>
          <p:nvSpPr>
            <p:cNvPr name="TextBox 101" id="101"/>
            <p:cNvSpPr txBox="true"/>
            <p:nvPr/>
          </p:nvSpPr>
          <p:spPr>
            <a:xfrm>
              <a:off x="0" y="-9525"/>
              <a:ext cx="2226169" cy="637187"/>
            </a:xfrm>
            <a:prstGeom prst="rect">
              <a:avLst/>
            </a:prstGeom>
          </p:spPr>
          <p:txBody>
            <a:bodyPr anchor="ctr" rtlCol="false" tIns="50800" lIns="50800" bIns="50800" rIns="50800"/>
            <a:lstStyle/>
            <a:p>
              <a:pPr algn="ctr">
                <a:lnSpc>
                  <a:spcPts val="2304"/>
                </a:lnSpc>
              </a:pPr>
              <a:r>
                <a:rPr lang="en-US" b="true" sz="1920" spc="-8">
                  <a:solidFill>
                    <a:srgbClr val="FFFFFF"/>
                  </a:solidFill>
                  <a:latin typeface="TT Ramillas Bold"/>
                  <a:ea typeface="TT Ramillas Bold"/>
                  <a:cs typeface="TT Ramillas Bold"/>
                  <a:sym typeface="TT Ramillas Bold"/>
                </a:rPr>
                <a:t>B1, B2,C,E</a:t>
              </a:r>
            </a:p>
          </p:txBody>
        </p:sp>
      </p:grpSp>
      <p:grpSp>
        <p:nvGrpSpPr>
          <p:cNvPr name="Group 102" id="102"/>
          <p:cNvGrpSpPr/>
          <p:nvPr/>
        </p:nvGrpSpPr>
        <p:grpSpPr>
          <a:xfrm rot="0">
            <a:off x="3335867" y="6648027"/>
            <a:ext cx="4617719" cy="470747"/>
            <a:chOff x="0" y="0"/>
            <a:chExt cx="6156959" cy="627662"/>
          </a:xfrm>
        </p:grpSpPr>
        <p:sp>
          <p:nvSpPr>
            <p:cNvPr name="Freeform 103" id="103"/>
            <p:cNvSpPr/>
            <p:nvPr/>
          </p:nvSpPr>
          <p:spPr>
            <a:xfrm flipH="false" flipV="false" rot="0">
              <a:off x="6731" y="6731"/>
              <a:ext cx="6143498" cy="614172"/>
            </a:xfrm>
            <a:custGeom>
              <a:avLst/>
              <a:gdLst/>
              <a:ahLst/>
              <a:cxnLst/>
              <a:rect r="r" b="b" t="t" l="l"/>
              <a:pathLst>
                <a:path h="614172" w="6143498">
                  <a:moveTo>
                    <a:pt x="0" y="102362"/>
                  </a:moveTo>
                  <a:cubicBezTo>
                    <a:pt x="0" y="45847"/>
                    <a:pt x="46736" y="0"/>
                    <a:pt x="104394" y="0"/>
                  </a:cubicBezTo>
                  <a:lnTo>
                    <a:pt x="6039104" y="0"/>
                  </a:lnTo>
                  <a:cubicBezTo>
                    <a:pt x="6096762" y="0"/>
                    <a:pt x="6143498" y="45847"/>
                    <a:pt x="6143498" y="102362"/>
                  </a:cubicBezTo>
                  <a:lnTo>
                    <a:pt x="6143498" y="511810"/>
                  </a:lnTo>
                  <a:cubicBezTo>
                    <a:pt x="6143498" y="568325"/>
                    <a:pt x="6096762" y="614172"/>
                    <a:pt x="6039104" y="614172"/>
                  </a:cubicBezTo>
                  <a:lnTo>
                    <a:pt x="104394" y="614172"/>
                  </a:lnTo>
                  <a:cubicBezTo>
                    <a:pt x="46736" y="614172"/>
                    <a:pt x="0" y="568325"/>
                    <a:pt x="0" y="511810"/>
                  </a:cubicBezTo>
                  <a:close/>
                </a:path>
              </a:pathLst>
            </a:custGeom>
            <a:solidFill>
              <a:srgbClr val="FFA54B"/>
            </a:solidFill>
          </p:spPr>
        </p:sp>
        <p:sp>
          <p:nvSpPr>
            <p:cNvPr name="Freeform 104" id="104"/>
            <p:cNvSpPr/>
            <p:nvPr/>
          </p:nvSpPr>
          <p:spPr>
            <a:xfrm flipH="false" flipV="false" rot="0">
              <a:off x="0" y="0"/>
              <a:ext cx="6156960" cy="627634"/>
            </a:xfrm>
            <a:custGeom>
              <a:avLst/>
              <a:gdLst/>
              <a:ahLst/>
              <a:cxnLst/>
              <a:rect r="r" b="b" t="t" l="l"/>
              <a:pathLst>
                <a:path h="627634" w="6156960">
                  <a:moveTo>
                    <a:pt x="0" y="109093"/>
                  </a:moveTo>
                  <a:cubicBezTo>
                    <a:pt x="0" y="48768"/>
                    <a:pt x="49911" y="0"/>
                    <a:pt x="111125" y="0"/>
                  </a:cubicBezTo>
                  <a:lnTo>
                    <a:pt x="6045835" y="0"/>
                  </a:lnTo>
                  <a:lnTo>
                    <a:pt x="6045835" y="6731"/>
                  </a:lnTo>
                  <a:lnTo>
                    <a:pt x="6045835" y="0"/>
                  </a:lnTo>
                  <a:cubicBezTo>
                    <a:pt x="6107049" y="0"/>
                    <a:pt x="6156960" y="48768"/>
                    <a:pt x="6156960" y="109093"/>
                  </a:cubicBezTo>
                  <a:lnTo>
                    <a:pt x="6150229" y="109093"/>
                  </a:lnTo>
                  <a:lnTo>
                    <a:pt x="6156960" y="109093"/>
                  </a:lnTo>
                  <a:lnTo>
                    <a:pt x="6156960" y="518541"/>
                  </a:lnTo>
                  <a:lnTo>
                    <a:pt x="6150229" y="518541"/>
                  </a:lnTo>
                  <a:lnTo>
                    <a:pt x="6156960" y="518541"/>
                  </a:lnTo>
                  <a:cubicBezTo>
                    <a:pt x="6156960" y="578993"/>
                    <a:pt x="6107049" y="627634"/>
                    <a:pt x="6045835" y="627634"/>
                  </a:cubicBezTo>
                  <a:lnTo>
                    <a:pt x="6045835" y="620903"/>
                  </a:lnTo>
                  <a:lnTo>
                    <a:pt x="6045835" y="627634"/>
                  </a:lnTo>
                  <a:lnTo>
                    <a:pt x="111125" y="627634"/>
                  </a:lnTo>
                  <a:lnTo>
                    <a:pt x="111125" y="620903"/>
                  </a:lnTo>
                  <a:lnTo>
                    <a:pt x="111125" y="627634"/>
                  </a:lnTo>
                  <a:cubicBezTo>
                    <a:pt x="49911" y="627634"/>
                    <a:pt x="0" y="578866"/>
                    <a:pt x="0" y="518541"/>
                  </a:cubicBezTo>
                  <a:lnTo>
                    <a:pt x="0" y="109093"/>
                  </a:lnTo>
                  <a:lnTo>
                    <a:pt x="6731" y="109093"/>
                  </a:lnTo>
                  <a:lnTo>
                    <a:pt x="0" y="109093"/>
                  </a:lnTo>
                  <a:moveTo>
                    <a:pt x="13589" y="109093"/>
                  </a:moveTo>
                  <a:lnTo>
                    <a:pt x="13589" y="518541"/>
                  </a:lnTo>
                  <a:lnTo>
                    <a:pt x="6731" y="518541"/>
                  </a:lnTo>
                  <a:lnTo>
                    <a:pt x="13462" y="518541"/>
                  </a:lnTo>
                  <a:cubicBezTo>
                    <a:pt x="13462" y="571246"/>
                    <a:pt x="57023" y="614172"/>
                    <a:pt x="111125" y="614172"/>
                  </a:cubicBezTo>
                  <a:lnTo>
                    <a:pt x="6045835" y="614172"/>
                  </a:lnTo>
                  <a:cubicBezTo>
                    <a:pt x="6099810" y="614172"/>
                    <a:pt x="6143498" y="571246"/>
                    <a:pt x="6143498" y="518541"/>
                  </a:cubicBezTo>
                  <a:lnTo>
                    <a:pt x="6143498" y="109093"/>
                  </a:lnTo>
                  <a:cubicBezTo>
                    <a:pt x="6143498" y="56388"/>
                    <a:pt x="6099937" y="13462"/>
                    <a:pt x="6045835" y="13462"/>
                  </a:cubicBezTo>
                  <a:lnTo>
                    <a:pt x="111125" y="13462"/>
                  </a:lnTo>
                  <a:lnTo>
                    <a:pt x="111125" y="6731"/>
                  </a:lnTo>
                  <a:lnTo>
                    <a:pt x="111125" y="13462"/>
                  </a:lnTo>
                  <a:cubicBezTo>
                    <a:pt x="57150" y="13462"/>
                    <a:pt x="13462" y="56388"/>
                    <a:pt x="13462" y="109093"/>
                  </a:cubicBezTo>
                  <a:close/>
                </a:path>
              </a:pathLst>
            </a:custGeom>
            <a:solidFill>
              <a:srgbClr val="000000"/>
            </a:solidFill>
          </p:spPr>
        </p:sp>
        <p:sp>
          <p:nvSpPr>
            <p:cNvPr name="TextBox 105" id="105"/>
            <p:cNvSpPr txBox="true"/>
            <p:nvPr/>
          </p:nvSpPr>
          <p:spPr>
            <a:xfrm>
              <a:off x="0" y="-9525"/>
              <a:ext cx="6156959" cy="637187"/>
            </a:xfrm>
            <a:prstGeom prst="rect">
              <a:avLst/>
            </a:prstGeom>
          </p:spPr>
          <p:txBody>
            <a:bodyPr anchor="ctr" rtlCol="false" tIns="50800" lIns="50800" bIns="50800" rIns="50800"/>
            <a:lstStyle/>
            <a:p>
              <a:pPr algn="ctr">
                <a:lnSpc>
                  <a:spcPts val="2304"/>
                </a:lnSpc>
              </a:pPr>
              <a:r>
                <a:rPr lang="en-US" b="true" sz="1920" spc="-8">
                  <a:solidFill>
                    <a:srgbClr val="FFFFFF"/>
                  </a:solidFill>
                  <a:latin typeface="TT Ramillas Bold"/>
                  <a:ea typeface="TT Ramillas Bold"/>
                  <a:cs typeface="TT Ramillas Bold"/>
                  <a:sym typeface="TT Ramillas Bold"/>
                </a:rPr>
                <a:t>Mangan, Potassium, Fluoride, Calcium</a:t>
              </a:r>
            </a:p>
          </p:txBody>
        </p:sp>
      </p:grpSp>
      <p:sp>
        <p:nvSpPr>
          <p:cNvPr name="TextBox 106" id="106"/>
          <p:cNvSpPr txBox="true"/>
          <p:nvPr/>
        </p:nvSpPr>
        <p:spPr>
          <a:xfrm rot="0">
            <a:off x="2368212" y="212112"/>
            <a:ext cx="5017177" cy="541845"/>
          </a:xfrm>
          <a:prstGeom prst="rect">
            <a:avLst/>
          </a:prstGeom>
        </p:spPr>
        <p:txBody>
          <a:bodyPr anchor="t" rtlCol="false" tIns="0" lIns="0" bIns="0" rIns="0">
            <a:spAutoFit/>
          </a:bodyPr>
          <a:lstStyle/>
          <a:p>
            <a:pPr algn="l">
              <a:lnSpc>
                <a:spcPts val="4095"/>
              </a:lnSpc>
            </a:pPr>
            <a:r>
              <a:rPr lang="en-US" b="true" sz="3413" u="sng">
                <a:solidFill>
                  <a:srgbClr val="CC6600"/>
                </a:solidFill>
                <a:latin typeface="Lucida Console Semi-Bold"/>
                <a:ea typeface="Lucida Console Semi-Bold"/>
                <a:cs typeface="Lucida Console Semi-Bold"/>
                <a:sym typeface="Lucida Console Semi-Bold"/>
              </a:rPr>
              <a:t>Kandungan Teh Hitam</a:t>
            </a:r>
          </a:p>
        </p:txBody>
      </p:sp>
      <p:sp>
        <p:nvSpPr>
          <p:cNvPr name="TextBox 107" id="107"/>
          <p:cNvSpPr txBox="true"/>
          <p:nvPr/>
        </p:nvSpPr>
        <p:spPr>
          <a:xfrm rot="0">
            <a:off x="4279054" y="2440093"/>
            <a:ext cx="1308946" cy="789093"/>
          </a:xfrm>
          <a:prstGeom prst="rect">
            <a:avLst/>
          </a:prstGeom>
        </p:spPr>
        <p:txBody>
          <a:bodyPr anchor="t" rtlCol="false" tIns="0" lIns="0" bIns="0" rIns="0">
            <a:spAutoFit/>
          </a:bodyPr>
          <a:lstStyle/>
          <a:p>
            <a:pPr algn="l">
              <a:lnSpc>
                <a:spcPts val="2047"/>
              </a:lnSpc>
            </a:pPr>
            <a:r>
              <a:rPr lang="en-US" b="true" sz="1706" spc="13">
                <a:solidFill>
                  <a:srgbClr val="000000"/>
                </a:solidFill>
                <a:latin typeface="TT Phobos Bold"/>
                <a:ea typeface="TT Phobos Bold"/>
                <a:cs typeface="TT Phobos Bold"/>
                <a:sym typeface="TT Phobos Bold"/>
              </a:rPr>
              <a:t>Myricetin</a:t>
            </a:r>
          </a:p>
          <a:p>
            <a:pPr algn="l">
              <a:lnSpc>
                <a:spcPts val="2047"/>
              </a:lnSpc>
            </a:pPr>
            <a:r>
              <a:rPr lang="en-US" b="true" sz="1706" spc="13">
                <a:solidFill>
                  <a:srgbClr val="000000"/>
                </a:solidFill>
                <a:latin typeface="TT Phobos Bold"/>
                <a:ea typeface="TT Phobos Bold"/>
                <a:cs typeface="TT Phobos Bold"/>
                <a:sym typeface="TT Phobos Bold"/>
              </a:rPr>
              <a:t>Quercetin</a:t>
            </a:r>
          </a:p>
          <a:p>
            <a:pPr algn="l">
              <a:lnSpc>
                <a:spcPts val="2047"/>
              </a:lnSpc>
            </a:pPr>
            <a:r>
              <a:rPr lang="en-US" b="true" sz="1706" spc="13">
                <a:solidFill>
                  <a:srgbClr val="000000"/>
                </a:solidFill>
                <a:latin typeface="TT Phobos Bold"/>
                <a:ea typeface="TT Phobos Bold"/>
                <a:cs typeface="TT Phobos Bold"/>
                <a:sym typeface="TT Phobos Bold"/>
              </a:rPr>
              <a:t>Kaempferol</a:t>
            </a:r>
          </a:p>
        </p:txBody>
      </p:sp>
      <p:sp>
        <p:nvSpPr>
          <p:cNvPr name="TextBox 108" id="108"/>
          <p:cNvSpPr txBox="true"/>
          <p:nvPr/>
        </p:nvSpPr>
        <p:spPr>
          <a:xfrm rot="0">
            <a:off x="7953587" y="1897380"/>
            <a:ext cx="1456267" cy="490220"/>
          </a:xfrm>
          <a:prstGeom prst="rect">
            <a:avLst/>
          </a:prstGeom>
        </p:spPr>
        <p:txBody>
          <a:bodyPr anchor="t" rtlCol="false" tIns="0" lIns="0" bIns="0" rIns="0">
            <a:spAutoFit/>
          </a:bodyPr>
          <a:lstStyle/>
          <a:p>
            <a:pPr algn="ctr">
              <a:lnSpc>
                <a:spcPts val="2047"/>
              </a:lnSpc>
            </a:pPr>
            <a:r>
              <a:rPr lang="en-US" b="true" sz="2133" i="true">
                <a:solidFill>
                  <a:srgbClr val="660033"/>
                </a:solidFill>
                <a:latin typeface="Arimo Bold Italics"/>
                <a:ea typeface="Arimo Bold Italics"/>
                <a:cs typeface="Arimo Bold Italics"/>
                <a:sym typeface="Arimo Bold Italics"/>
              </a:rPr>
              <a:t>Anti-oksidan</a:t>
            </a:r>
          </a:p>
          <a:p>
            <a:pPr algn="ctr">
              <a:lnSpc>
                <a:spcPts val="2047"/>
              </a:lnSpc>
            </a:pPr>
            <a:r>
              <a:rPr lang="en-US" b="true" sz="2133" i="true">
                <a:solidFill>
                  <a:srgbClr val="660033"/>
                </a:solidFill>
                <a:latin typeface="Arimo Bold Italics"/>
                <a:ea typeface="Arimo Bold Italics"/>
                <a:cs typeface="Arimo Bold Italics"/>
                <a:sym typeface="Arimo Bold Italics"/>
              </a:rPr>
              <a:t>Tinggi</a:t>
            </a:r>
          </a:p>
        </p:txBody>
      </p:sp>
      <p:sp>
        <p:nvSpPr>
          <p:cNvPr name="TextBox 109" id="109"/>
          <p:cNvSpPr txBox="true"/>
          <p:nvPr/>
        </p:nvSpPr>
        <p:spPr>
          <a:xfrm rot="0">
            <a:off x="4279054" y="980440"/>
            <a:ext cx="3630507" cy="1285875"/>
          </a:xfrm>
          <a:prstGeom prst="rect">
            <a:avLst/>
          </a:prstGeom>
        </p:spPr>
        <p:txBody>
          <a:bodyPr anchor="t" rtlCol="false" tIns="0" lIns="0" bIns="0" rIns="0">
            <a:spAutoFit/>
          </a:bodyPr>
          <a:lstStyle/>
          <a:p>
            <a:pPr algn="l">
              <a:lnSpc>
                <a:spcPts val="2047"/>
              </a:lnSpc>
            </a:pPr>
            <a:r>
              <a:rPr lang="en-US" b="true" sz="1706" spc="13">
                <a:solidFill>
                  <a:srgbClr val="000000"/>
                </a:solidFill>
                <a:latin typeface="TT Phobos Bold"/>
                <a:ea typeface="TT Phobos Bold"/>
                <a:cs typeface="TT Phobos Bold"/>
                <a:sym typeface="TT Phobos Bold"/>
              </a:rPr>
              <a:t>Catechin (C)</a:t>
            </a:r>
          </a:p>
          <a:p>
            <a:pPr algn="l">
              <a:lnSpc>
                <a:spcPts val="2047"/>
              </a:lnSpc>
            </a:pPr>
            <a:r>
              <a:rPr lang="en-US" b="true" sz="1706" spc="13">
                <a:solidFill>
                  <a:srgbClr val="000000"/>
                </a:solidFill>
                <a:latin typeface="TT Phobos Bold"/>
                <a:ea typeface="TT Phobos Bold"/>
                <a:cs typeface="TT Phobos Bold"/>
                <a:sym typeface="TT Phobos Bold"/>
              </a:rPr>
              <a:t>(EC)</a:t>
            </a:r>
          </a:p>
          <a:p>
            <a:pPr algn="l">
              <a:lnSpc>
                <a:spcPts val="2047"/>
              </a:lnSpc>
            </a:pPr>
            <a:r>
              <a:rPr lang="en-US" b="true" sz="1706" spc="13">
                <a:solidFill>
                  <a:srgbClr val="000000"/>
                </a:solidFill>
                <a:latin typeface="TT Phobos Bold"/>
                <a:ea typeface="TT Phobos Bold"/>
                <a:cs typeface="TT Phobos Bold"/>
                <a:sym typeface="TT Phobos Bold"/>
              </a:rPr>
              <a:t>Epicatechin Gallate (ECG)</a:t>
            </a:r>
          </a:p>
          <a:p>
            <a:pPr algn="l">
              <a:lnSpc>
                <a:spcPts val="2047"/>
              </a:lnSpc>
            </a:pPr>
            <a:r>
              <a:rPr lang="en-US" b="true" sz="1706" spc="13">
                <a:solidFill>
                  <a:srgbClr val="000000"/>
                </a:solidFill>
                <a:latin typeface="TT Phobos Bold"/>
                <a:ea typeface="TT Phobos Bold"/>
                <a:cs typeface="TT Phobos Bold"/>
                <a:sym typeface="TT Phobos Bold"/>
              </a:rPr>
              <a:t>Epigallocatechin (EGC)</a:t>
            </a:r>
          </a:p>
          <a:p>
            <a:pPr algn="l">
              <a:lnSpc>
                <a:spcPts val="2047"/>
              </a:lnSpc>
            </a:pPr>
            <a:r>
              <a:rPr lang="en-US" b="true" sz="1706" spc="13">
                <a:solidFill>
                  <a:srgbClr val="000000"/>
                </a:solidFill>
                <a:latin typeface="TT Phobos Bold"/>
                <a:ea typeface="TT Phobos Bold"/>
                <a:cs typeface="TT Phobos Bold"/>
                <a:sym typeface="TT Phobos Bold"/>
              </a:rPr>
              <a:t>Epigallocatechin Gallate (EGCG)</a:t>
            </a:r>
          </a:p>
        </p:txBody>
      </p:sp>
      <p:sp>
        <p:nvSpPr>
          <p:cNvPr name="TextBox 110" id="110"/>
          <p:cNvSpPr txBox="true"/>
          <p:nvPr/>
        </p:nvSpPr>
        <p:spPr>
          <a:xfrm rot="0">
            <a:off x="5681134" y="2644776"/>
            <a:ext cx="1381760" cy="347344"/>
          </a:xfrm>
          <a:prstGeom prst="rect">
            <a:avLst/>
          </a:prstGeom>
        </p:spPr>
        <p:txBody>
          <a:bodyPr anchor="t" rtlCol="false" tIns="0" lIns="0" bIns="0" rIns="0">
            <a:spAutoFit/>
          </a:bodyPr>
          <a:lstStyle/>
          <a:p>
            <a:pPr algn="l">
              <a:lnSpc>
                <a:spcPts val="2304"/>
              </a:lnSpc>
            </a:pPr>
            <a:r>
              <a:rPr lang="en-US" sz="1920" b="true">
                <a:solidFill>
                  <a:srgbClr val="000000"/>
                </a:solidFill>
                <a:latin typeface="Arial Bold"/>
                <a:ea typeface="Arial Bold"/>
                <a:cs typeface="Arial Bold"/>
                <a:sym typeface="Arial Bold"/>
              </a:rPr>
              <a:t>Epicatechin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CF7FB"/>
        </a:solidFill>
      </p:bgPr>
    </p:bg>
    <p:spTree>
      <p:nvGrpSpPr>
        <p:cNvPr id="1" name=""/>
        <p:cNvGrpSpPr/>
        <p:nvPr/>
      </p:nvGrpSpPr>
      <p:grpSpPr>
        <a:xfrm>
          <a:off x="0" y="0"/>
          <a:ext cx="0" cy="0"/>
          <a:chOff x="0" y="0"/>
          <a:chExt cx="0" cy="0"/>
        </a:xfrm>
      </p:grpSpPr>
      <p:sp>
        <p:nvSpPr>
          <p:cNvPr name="Freeform 2" id="2"/>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descr="D:\JANUARI 2019\Facebook Februari 2019\Facebook\FB_IMG_1548605458064.jpg"/>
          <p:cNvSpPr/>
          <p:nvPr/>
        </p:nvSpPr>
        <p:spPr>
          <a:xfrm flipH="false" flipV="false" rot="0">
            <a:off x="25005" y="-825800"/>
            <a:ext cx="8326105" cy="6708314"/>
          </a:xfrm>
          <a:custGeom>
            <a:avLst/>
            <a:gdLst/>
            <a:ahLst/>
            <a:cxnLst/>
            <a:rect r="r" b="b" t="t" l="l"/>
            <a:pathLst>
              <a:path h="6708314" w="8326105">
                <a:moveTo>
                  <a:pt x="0" y="0"/>
                </a:moveTo>
                <a:lnTo>
                  <a:pt x="8326105" y="0"/>
                </a:lnTo>
                <a:lnTo>
                  <a:pt x="8326105" y="6708314"/>
                </a:lnTo>
                <a:lnTo>
                  <a:pt x="0" y="6708314"/>
                </a:lnTo>
                <a:lnTo>
                  <a:pt x="0" y="0"/>
                </a:lnTo>
                <a:close/>
              </a:path>
            </a:pathLst>
          </a:custGeom>
          <a:blipFill>
            <a:blip r:embed="rId4"/>
            <a:stretch>
              <a:fillRect l="-773" t="-648" r="0" b="-28960"/>
            </a:stretch>
          </a:blipFill>
        </p:spPr>
      </p:sp>
      <p:sp>
        <p:nvSpPr>
          <p:cNvPr name="Freeform 4" id="4"/>
          <p:cNvSpPr/>
          <p:nvPr/>
        </p:nvSpPr>
        <p:spPr>
          <a:xfrm flipH="false" flipV="false" rot="0">
            <a:off x="3381465" y="0"/>
            <a:ext cx="2255939" cy="1198468"/>
          </a:xfrm>
          <a:custGeom>
            <a:avLst/>
            <a:gdLst/>
            <a:ahLst/>
            <a:cxnLst/>
            <a:rect r="r" b="b" t="t" l="l"/>
            <a:pathLst>
              <a:path h="1198468" w="2255939">
                <a:moveTo>
                  <a:pt x="0" y="0"/>
                </a:moveTo>
                <a:lnTo>
                  <a:pt x="2255939" y="0"/>
                </a:lnTo>
                <a:lnTo>
                  <a:pt x="2255939" y="1198468"/>
                </a:lnTo>
                <a:lnTo>
                  <a:pt x="0" y="11984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611559" y="180769"/>
            <a:ext cx="1795751" cy="789305"/>
          </a:xfrm>
          <a:prstGeom prst="rect">
            <a:avLst/>
          </a:prstGeom>
        </p:spPr>
        <p:txBody>
          <a:bodyPr anchor="t" rtlCol="false" tIns="0" lIns="0" bIns="0" rIns="0">
            <a:spAutoFit/>
          </a:bodyPr>
          <a:lstStyle/>
          <a:p>
            <a:pPr algn="ctr">
              <a:lnSpc>
                <a:spcPts val="3220"/>
              </a:lnSpc>
            </a:pPr>
            <a:r>
              <a:rPr lang="en-US" sz="2300" b="true">
                <a:solidFill>
                  <a:srgbClr val="000000"/>
                </a:solidFill>
                <a:latin typeface="Open Sans Bold"/>
                <a:ea typeface="Open Sans Bold"/>
                <a:cs typeface="Open Sans Bold"/>
                <a:sym typeface="Open Sans Bold"/>
              </a:rPr>
              <a:t>Pengolahan </a:t>
            </a:r>
          </a:p>
          <a:p>
            <a:pPr algn="ctr">
              <a:lnSpc>
                <a:spcPts val="3220"/>
              </a:lnSpc>
            </a:pPr>
            <a:r>
              <a:rPr lang="en-US" sz="2300" b="true">
                <a:solidFill>
                  <a:srgbClr val="000000"/>
                </a:solidFill>
                <a:latin typeface="Open Sans Bold"/>
                <a:ea typeface="Open Sans Bold"/>
                <a:cs typeface="Open Sans Bold"/>
                <a:sym typeface="Open Sans Bold"/>
              </a:rPr>
              <a:t>Teh</a:t>
            </a:r>
          </a:p>
        </p:txBody>
      </p:sp>
      <p:sp>
        <p:nvSpPr>
          <p:cNvPr name="Freeform 6" id="6" descr="D:\JANUARI 2019\Facebook Februari 2019\Facebook\FB_IMG_1548605458064.jpg"/>
          <p:cNvSpPr/>
          <p:nvPr/>
        </p:nvSpPr>
        <p:spPr>
          <a:xfrm flipH="false" flipV="false" rot="0">
            <a:off x="346382" y="5882514"/>
            <a:ext cx="8326105" cy="1075230"/>
          </a:xfrm>
          <a:custGeom>
            <a:avLst/>
            <a:gdLst/>
            <a:ahLst/>
            <a:cxnLst/>
            <a:rect r="r" b="b" t="t" l="l"/>
            <a:pathLst>
              <a:path h="1075230" w="8326105">
                <a:moveTo>
                  <a:pt x="0" y="0"/>
                </a:moveTo>
                <a:lnTo>
                  <a:pt x="8326105" y="0"/>
                </a:lnTo>
                <a:lnTo>
                  <a:pt x="8326105" y="1075229"/>
                </a:lnTo>
                <a:lnTo>
                  <a:pt x="0" y="1075229"/>
                </a:lnTo>
                <a:lnTo>
                  <a:pt x="0" y="0"/>
                </a:lnTo>
                <a:close/>
              </a:path>
            </a:pathLst>
          </a:custGeom>
          <a:blipFill>
            <a:blip r:embed="rId4"/>
            <a:stretch>
              <a:fillRect l="-773" t="-631398" r="0" b="-77224"/>
            </a:stretch>
          </a:blipFill>
        </p:spPr>
      </p:sp>
      <p:sp>
        <p:nvSpPr>
          <p:cNvPr name="TextBox 7" id="7"/>
          <p:cNvSpPr txBox="true"/>
          <p:nvPr/>
        </p:nvSpPr>
        <p:spPr>
          <a:xfrm rot="0">
            <a:off x="731520" y="6828633"/>
            <a:ext cx="1453501" cy="396240"/>
          </a:xfrm>
          <a:prstGeom prst="rect">
            <a:avLst/>
          </a:prstGeom>
        </p:spPr>
        <p:txBody>
          <a:bodyPr anchor="t" rtlCol="false" tIns="0" lIns="0" bIns="0" rIns="0">
            <a:spAutoFit/>
          </a:bodyPr>
          <a:lstStyle/>
          <a:p>
            <a:pPr algn="ctr">
              <a:lnSpc>
                <a:spcPts val="3359"/>
              </a:lnSpc>
            </a:pPr>
            <a:r>
              <a:rPr lang="en-US" sz="2400" b="true">
                <a:solidFill>
                  <a:srgbClr val="000000"/>
                </a:solidFill>
                <a:latin typeface="Open Sans Bold"/>
                <a:ea typeface="Open Sans Bold"/>
                <a:cs typeface="Open Sans Bold"/>
                <a:sym typeface="Open Sans Bold"/>
              </a:rPr>
              <a:t>Teh Putih</a:t>
            </a:r>
          </a:p>
        </p:txBody>
      </p:sp>
      <p:sp>
        <p:nvSpPr>
          <p:cNvPr name="TextBox 8" id="8"/>
          <p:cNvSpPr txBox="true"/>
          <p:nvPr/>
        </p:nvSpPr>
        <p:spPr>
          <a:xfrm rot="0">
            <a:off x="2891664" y="6828633"/>
            <a:ext cx="1439790" cy="396240"/>
          </a:xfrm>
          <a:prstGeom prst="rect">
            <a:avLst/>
          </a:prstGeom>
        </p:spPr>
        <p:txBody>
          <a:bodyPr anchor="t" rtlCol="false" tIns="0" lIns="0" bIns="0" rIns="0">
            <a:spAutoFit/>
          </a:bodyPr>
          <a:lstStyle/>
          <a:p>
            <a:pPr algn="ctr">
              <a:lnSpc>
                <a:spcPts val="3359"/>
              </a:lnSpc>
            </a:pPr>
            <a:r>
              <a:rPr lang="en-US" sz="2400" b="true">
                <a:solidFill>
                  <a:srgbClr val="000000"/>
                </a:solidFill>
                <a:latin typeface="Open Sans Bold"/>
                <a:ea typeface="Open Sans Bold"/>
                <a:cs typeface="Open Sans Bold"/>
                <a:sym typeface="Open Sans Bold"/>
              </a:rPr>
              <a:t>Teh Hijau</a:t>
            </a:r>
          </a:p>
        </p:txBody>
      </p:sp>
      <p:sp>
        <p:nvSpPr>
          <p:cNvPr name="TextBox 9" id="9"/>
          <p:cNvSpPr txBox="true"/>
          <p:nvPr/>
        </p:nvSpPr>
        <p:spPr>
          <a:xfrm rot="0">
            <a:off x="4735873" y="6828633"/>
            <a:ext cx="1721644" cy="396240"/>
          </a:xfrm>
          <a:prstGeom prst="rect">
            <a:avLst/>
          </a:prstGeom>
        </p:spPr>
        <p:txBody>
          <a:bodyPr anchor="t" rtlCol="false" tIns="0" lIns="0" bIns="0" rIns="0">
            <a:spAutoFit/>
          </a:bodyPr>
          <a:lstStyle/>
          <a:p>
            <a:pPr algn="ctr">
              <a:lnSpc>
                <a:spcPts val="3359"/>
              </a:lnSpc>
            </a:pPr>
            <a:r>
              <a:rPr lang="en-US" sz="2400" b="true">
                <a:solidFill>
                  <a:srgbClr val="000000"/>
                </a:solidFill>
                <a:latin typeface="Open Sans Bold"/>
                <a:ea typeface="Open Sans Bold"/>
                <a:cs typeface="Open Sans Bold"/>
                <a:sym typeface="Open Sans Bold"/>
              </a:rPr>
              <a:t>Teh Oolong</a:t>
            </a:r>
          </a:p>
        </p:txBody>
      </p:sp>
      <p:sp>
        <p:nvSpPr>
          <p:cNvPr name="TextBox 10" id="10"/>
          <p:cNvSpPr txBox="true"/>
          <p:nvPr/>
        </p:nvSpPr>
        <p:spPr>
          <a:xfrm rot="0">
            <a:off x="6773063" y="6828633"/>
            <a:ext cx="1578047" cy="396240"/>
          </a:xfrm>
          <a:prstGeom prst="rect">
            <a:avLst/>
          </a:prstGeom>
        </p:spPr>
        <p:txBody>
          <a:bodyPr anchor="t" rtlCol="false" tIns="0" lIns="0" bIns="0" rIns="0">
            <a:spAutoFit/>
          </a:bodyPr>
          <a:lstStyle/>
          <a:p>
            <a:pPr algn="ctr">
              <a:lnSpc>
                <a:spcPts val="3359"/>
              </a:lnSpc>
            </a:pPr>
            <a:r>
              <a:rPr lang="en-US" sz="2400" b="true">
                <a:solidFill>
                  <a:srgbClr val="000000"/>
                </a:solidFill>
                <a:latin typeface="Open Sans Bold"/>
                <a:ea typeface="Open Sans Bold"/>
                <a:cs typeface="Open Sans Bold"/>
                <a:sym typeface="Open Sans Bold"/>
              </a:rPr>
              <a:t>Teh Hitam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Freeform 8" id="8" descr="D:\Papa\Hasil Scan\Images003.jpg"/>
          <p:cNvSpPr/>
          <p:nvPr/>
        </p:nvSpPr>
        <p:spPr>
          <a:xfrm flipH="false" flipV="false" rot="0">
            <a:off x="5527040" y="3576320"/>
            <a:ext cx="3901440" cy="3195321"/>
          </a:xfrm>
          <a:custGeom>
            <a:avLst/>
            <a:gdLst/>
            <a:ahLst/>
            <a:cxnLst/>
            <a:rect r="r" b="b" t="t" l="l"/>
            <a:pathLst>
              <a:path h="3195321" w="3901440">
                <a:moveTo>
                  <a:pt x="0" y="0"/>
                </a:moveTo>
                <a:lnTo>
                  <a:pt x="3901440" y="0"/>
                </a:lnTo>
                <a:lnTo>
                  <a:pt x="3901440" y="3195321"/>
                </a:lnTo>
                <a:lnTo>
                  <a:pt x="0" y="3195321"/>
                </a:lnTo>
                <a:lnTo>
                  <a:pt x="0" y="0"/>
                </a:lnTo>
                <a:close/>
              </a:path>
            </a:pathLst>
          </a:custGeom>
          <a:blipFill>
            <a:blip r:embed="rId9"/>
            <a:stretch>
              <a:fillRect l="0" t="0" r="-11" b="0"/>
            </a:stretch>
          </a:blipFill>
        </p:spPr>
      </p:sp>
      <p:sp>
        <p:nvSpPr>
          <p:cNvPr name="TextBox 9" id="9"/>
          <p:cNvSpPr txBox="true"/>
          <p:nvPr/>
        </p:nvSpPr>
        <p:spPr>
          <a:xfrm rot="0">
            <a:off x="704427" y="370840"/>
            <a:ext cx="8351520" cy="1205653"/>
          </a:xfrm>
          <a:prstGeom prst="rect">
            <a:avLst/>
          </a:prstGeom>
        </p:spPr>
        <p:txBody>
          <a:bodyPr anchor="t" rtlCol="false" tIns="0" lIns="0" bIns="0" rIns="0">
            <a:spAutoFit/>
          </a:bodyPr>
          <a:lstStyle/>
          <a:p>
            <a:pPr algn="r" marL="658910" indent="-329455" lvl="1">
              <a:lnSpc>
                <a:spcPts val="6143"/>
              </a:lnSpc>
              <a:buFont typeface="Arial"/>
              <a:buChar char="•"/>
            </a:pPr>
            <a:r>
              <a:rPr lang="en-US" b="true" sz="5119">
                <a:solidFill>
                  <a:srgbClr val="0000FF"/>
                </a:solidFill>
                <a:latin typeface="Trebuchet MS Bold"/>
                <a:ea typeface="Trebuchet MS Bold"/>
                <a:cs typeface="Trebuchet MS Bold"/>
                <a:sym typeface="Trebuchet MS Bold"/>
              </a:rPr>
              <a:t>APA itu RADIKAL BEBAS ?</a:t>
            </a:r>
          </a:p>
        </p:txBody>
      </p:sp>
      <p:sp>
        <p:nvSpPr>
          <p:cNvPr name="TextBox 10" id="10"/>
          <p:cNvSpPr txBox="true"/>
          <p:nvPr/>
        </p:nvSpPr>
        <p:spPr>
          <a:xfrm rot="0">
            <a:off x="695961" y="1905635"/>
            <a:ext cx="8351520" cy="4469765"/>
          </a:xfrm>
          <a:prstGeom prst="rect">
            <a:avLst/>
          </a:prstGeom>
        </p:spPr>
        <p:txBody>
          <a:bodyPr anchor="t" rtlCol="false" tIns="0" lIns="0" bIns="0" rIns="0">
            <a:spAutoFit/>
          </a:bodyPr>
          <a:lstStyle/>
          <a:p>
            <a:pPr algn="l">
              <a:lnSpc>
                <a:spcPts val="3455"/>
              </a:lnSpc>
            </a:pPr>
            <a:r>
              <a:rPr lang="en-US" b="true" sz="2879" spc="2">
                <a:solidFill>
                  <a:srgbClr val="0000FF"/>
                </a:solidFill>
                <a:latin typeface="Tomorrow Bold"/>
                <a:ea typeface="Tomorrow Bold"/>
                <a:cs typeface="Tomorrow Bold"/>
                <a:sym typeface="Tomorrow Bold"/>
              </a:rPr>
              <a:t>RADIKAL BEBAS adalah :</a:t>
            </a:r>
          </a:p>
          <a:p>
            <a:pPr algn="l" marL="487476" indent="-243738" lvl="1">
              <a:lnSpc>
                <a:spcPts val="3455"/>
              </a:lnSpc>
              <a:buFont typeface="Arial"/>
              <a:buChar char="•"/>
            </a:pPr>
            <a:r>
              <a:rPr lang="en-US" b="true" sz="2879" spc="2">
                <a:solidFill>
                  <a:srgbClr val="0000FF"/>
                </a:solidFill>
                <a:latin typeface="Tomorrow Bold"/>
                <a:ea typeface="Tomorrow Bold"/>
                <a:cs typeface="Tomorrow Bold"/>
                <a:sym typeface="Tomorrow Bold"/>
              </a:rPr>
              <a:t>Suatu ATOM atau MOLEKUL yang mempunyai satu elektron atau lebih yang tidak berpasangan.</a:t>
            </a:r>
          </a:p>
        </p:txBody>
      </p:sp>
      <p:sp>
        <p:nvSpPr>
          <p:cNvPr name="Freeform 11" id="11" descr="File0008"/>
          <p:cNvSpPr/>
          <p:nvPr/>
        </p:nvSpPr>
        <p:spPr>
          <a:xfrm flipH="false" flipV="false" rot="0">
            <a:off x="243840" y="4064000"/>
            <a:ext cx="4958080" cy="2446867"/>
          </a:xfrm>
          <a:custGeom>
            <a:avLst/>
            <a:gdLst/>
            <a:ahLst/>
            <a:cxnLst/>
            <a:rect r="r" b="b" t="t" l="l"/>
            <a:pathLst>
              <a:path h="2446867" w="4958080">
                <a:moveTo>
                  <a:pt x="0" y="0"/>
                </a:moveTo>
                <a:lnTo>
                  <a:pt x="4958080" y="0"/>
                </a:lnTo>
                <a:lnTo>
                  <a:pt x="4958080" y="2446867"/>
                </a:lnTo>
                <a:lnTo>
                  <a:pt x="0" y="2446867"/>
                </a:lnTo>
                <a:lnTo>
                  <a:pt x="0" y="0"/>
                </a:lnTo>
                <a:close/>
              </a:path>
            </a:pathLst>
          </a:custGeom>
          <a:blipFill>
            <a:blip r:embed="rId10"/>
            <a:stretch>
              <a:fillRect l="0" t="0" r="0" b="-4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0" y="432477"/>
            <a:ext cx="8118833" cy="752475"/>
          </a:xfrm>
          <a:prstGeom prst="rect">
            <a:avLst/>
          </a:prstGeom>
        </p:spPr>
        <p:txBody>
          <a:bodyPr anchor="t" rtlCol="false" tIns="0" lIns="0" bIns="0" rIns="0">
            <a:spAutoFit/>
          </a:bodyPr>
          <a:lstStyle/>
          <a:p>
            <a:pPr algn="r" marL="631455" indent="-315728" lvl="1">
              <a:lnSpc>
                <a:spcPts val="5888"/>
              </a:lnSpc>
              <a:buFont typeface="Arial"/>
              <a:buChar char="•"/>
            </a:pPr>
            <a:r>
              <a:rPr lang="en-US" b="true" sz="4906">
                <a:solidFill>
                  <a:srgbClr val="000000"/>
                </a:solidFill>
                <a:latin typeface="Trebuchet MS Bold"/>
                <a:ea typeface="Trebuchet MS Bold"/>
                <a:cs typeface="Trebuchet MS Bold"/>
                <a:sym typeface="Trebuchet MS Bold"/>
              </a:rPr>
              <a:t>Bahayanya Radikal Bebas</a:t>
            </a:r>
          </a:p>
        </p:txBody>
      </p:sp>
      <p:sp>
        <p:nvSpPr>
          <p:cNvPr name="TextBox 9" id="9"/>
          <p:cNvSpPr txBox="true"/>
          <p:nvPr/>
        </p:nvSpPr>
        <p:spPr>
          <a:xfrm rot="0">
            <a:off x="579120" y="2321560"/>
            <a:ext cx="8595360" cy="4541520"/>
          </a:xfrm>
          <a:prstGeom prst="rect">
            <a:avLst/>
          </a:prstGeom>
        </p:spPr>
        <p:txBody>
          <a:bodyPr anchor="t" rtlCol="false" tIns="0" lIns="0" bIns="0" rIns="0">
            <a:spAutoFit/>
          </a:bodyPr>
          <a:lstStyle/>
          <a:p>
            <a:pPr algn="l">
              <a:lnSpc>
                <a:spcPts val="3583"/>
              </a:lnSpc>
            </a:pPr>
            <a:r>
              <a:rPr lang="en-US" sz="2986">
                <a:solidFill>
                  <a:srgbClr val="404040"/>
                </a:solidFill>
                <a:latin typeface="Trebuchet MS"/>
                <a:ea typeface="Trebuchet MS"/>
                <a:cs typeface="Trebuchet MS"/>
                <a:sym typeface="Trebuchet MS"/>
              </a:rPr>
              <a:t>Karena Tidak Mempunyai Pasangan, maka Molekul sifatnya jadi Tidak Stabil, Liar ,Reaktif dan Radikal serta cenderung menarik Elektron di sekitarnya. </a:t>
            </a:r>
          </a:p>
          <a:p>
            <a:pPr algn="l">
              <a:lnSpc>
                <a:spcPts val="3583"/>
              </a:lnSpc>
            </a:pPr>
            <a:r>
              <a:rPr lang="en-US" sz="2986">
                <a:solidFill>
                  <a:srgbClr val="404040"/>
                </a:solidFill>
                <a:latin typeface="Trebuchet MS"/>
                <a:ea typeface="Trebuchet MS"/>
                <a:cs typeface="Trebuchet MS"/>
                <a:sym typeface="Trebuchet MS"/>
              </a:rPr>
              <a:t> AKIBATNYA  -------&gt; </a:t>
            </a:r>
            <a:r>
              <a:rPr lang="en-US" sz="2986">
                <a:solidFill>
                  <a:srgbClr val="FF0000"/>
                </a:solidFill>
                <a:latin typeface="Trebuchet MS"/>
                <a:ea typeface="Trebuchet MS"/>
                <a:cs typeface="Trebuchet MS"/>
                <a:sym typeface="Trebuchet MS"/>
              </a:rPr>
              <a:t>SEL – SEL </a:t>
            </a:r>
            <a:r>
              <a:rPr lang="en-US" sz="2986">
                <a:solidFill>
                  <a:srgbClr val="404040"/>
                </a:solidFill>
                <a:latin typeface="Trebuchet MS"/>
                <a:ea typeface="Trebuchet MS"/>
                <a:cs typeface="Trebuchet MS"/>
                <a:sym typeface="Trebuchet MS"/>
              </a:rPr>
              <a:t>dan </a:t>
            </a:r>
            <a:r>
              <a:rPr lang="en-US" sz="2986">
                <a:solidFill>
                  <a:srgbClr val="FF0000"/>
                </a:solidFill>
                <a:latin typeface="Trebuchet MS"/>
                <a:ea typeface="Trebuchet MS"/>
                <a:cs typeface="Trebuchet MS"/>
                <a:sym typeface="Trebuchet MS"/>
              </a:rPr>
              <a:t>DNA</a:t>
            </a:r>
            <a:r>
              <a:rPr lang="en-US" sz="2986">
                <a:solidFill>
                  <a:srgbClr val="404040"/>
                </a:solidFill>
                <a:latin typeface="Trebuchet MS"/>
                <a:ea typeface="Trebuchet MS"/>
                <a:cs typeface="Trebuchet MS"/>
                <a:sym typeface="Trebuchet MS"/>
              </a:rPr>
              <a:t> (Pembentuk Genetik) menjadi </a:t>
            </a:r>
            <a:r>
              <a:rPr lang="en-US" sz="2986">
                <a:solidFill>
                  <a:srgbClr val="FF0000"/>
                </a:solidFill>
                <a:latin typeface="Trebuchet MS"/>
                <a:ea typeface="Trebuchet MS"/>
                <a:cs typeface="Trebuchet MS"/>
                <a:sym typeface="Trebuchet MS"/>
              </a:rPr>
              <a:t>RUSAK -------&gt; POTENSI KANKER, PENYAKIT - PENYAKIT DEGENERATIF dan MEMPERCEPAT PROSES PENUAAN.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445760"/>
            <a:ext cx="9753600" cy="1869440"/>
          </a:xfrm>
          <a:custGeom>
            <a:avLst/>
            <a:gdLst/>
            <a:ahLst/>
            <a:cxnLst/>
            <a:rect r="r" b="b" t="t" l="l"/>
            <a:pathLst>
              <a:path h="1869440" w="9753600">
                <a:moveTo>
                  <a:pt x="0" y="0"/>
                </a:moveTo>
                <a:lnTo>
                  <a:pt x="9753600" y="0"/>
                </a:lnTo>
                <a:lnTo>
                  <a:pt x="9753600" y="1869440"/>
                </a:lnTo>
                <a:lnTo>
                  <a:pt x="0" y="18694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35636" y="73152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0" y="4019524"/>
            <a:ext cx="9753600" cy="2438400"/>
            <a:chOff x="0" y="0"/>
            <a:chExt cx="13004800" cy="3251200"/>
          </a:xfrm>
        </p:grpSpPr>
        <p:sp>
          <p:nvSpPr>
            <p:cNvPr name="Freeform 6" id="6"/>
            <p:cNvSpPr/>
            <p:nvPr/>
          </p:nvSpPr>
          <p:spPr>
            <a:xfrm flipH="false" flipV="false" rot="0">
              <a:off x="0" y="0"/>
              <a:ext cx="13004800" cy="3251200"/>
            </a:xfrm>
            <a:custGeom>
              <a:avLst/>
              <a:gdLst/>
              <a:ahLst/>
              <a:cxnLst/>
              <a:rect r="r" b="b" t="t" l="l"/>
              <a:pathLst>
                <a:path h="3251200" w="13004800">
                  <a:moveTo>
                    <a:pt x="0" y="0"/>
                  </a:moveTo>
                  <a:lnTo>
                    <a:pt x="13004800" y="0"/>
                  </a:lnTo>
                  <a:lnTo>
                    <a:pt x="13004800" y="3251200"/>
                  </a:lnTo>
                  <a:lnTo>
                    <a:pt x="0" y="3251200"/>
                  </a:lnTo>
                  <a:close/>
                </a:path>
              </a:pathLst>
            </a:custGeom>
            <a:gradFill rotWithShape="true">
              <a:gsLst>
                <a:gs pos="0">
                  <a:srgbClr val="FFFFFF">
                    <a:alpha val="0"/>
                  </a:srgbClr>
                </a:gs>
                <a:gs pos="29000">
                  <a:srgbClr val="FFFFFF">
                    <a:alpha val="30000"/>
                  </a:srgbClr>
                </a:gs>
                <a:gs pos="45000">
                  <a:srgbClr val="B4DCFA">
                    <a:alpha val="40000"/>
                  </a:srgbClr>
                </a:gs>
                <a:gs pos="55000">
                  <a:srgbClr val="FFFFFF">
                    <a:alpha val="26000"/>
                  </a:srgbClr>
                </a:gs>
                <a:gs pos="65000">
                  <a:srgbClr val="B4DCFA">
                    <a:alpha val="60000"/>
                  </a:srgbClr>
                </a:gs>
                <a:gs pos="100000">
                  <a:srgbClr val="FFFFFF">
                    <a:alpha val="0"/>
                  </a:srgbClr>
                </a:gs>
              </a:gsLst>
              <a:lin ang="5400000"/>
            </a:gradFill>
          </p:spPr>
        </p:sp>
      </p:grpSp>
      <p:sp>
        <p:nvSpPr>
          <p:cNvPr name="Freeform 7" id="7"/>
          <p:cNvSpPr/>
          <p:nvPr/>
        </p:nvSpPr>
        <p:spPr>
          <a:xfrm flipH="false" flipV="false" rot="0">
            <a:off x="0" y="1706880"/>
            <a:ext cx="9753600" cy="5445760"/>
          </a:xfrm>
          <a:custGeom>
            <a:avLst/>
            <a:gdLst/>
            <a:ahLst/>
            <a:cxnLst/>
            <a:rect r="r" b="b" t="t" l="l"/>
            <a:pathLst>
              <a:path h="5445760" w="9753600">
                <a:moveTo>
                  <a:pt x="0" y="0"/>
                </a:moveTo>
                <a:lnTo>
                  <a:pt x="9753600" y="0"/>
                </a:lnTo>
                <a:lnTo>
                  <a:pt x="9753600" y="5445760"/>
                </a:lnTo>
                <a:lnTo>
                  <a:pt x="0" y="5445760"/>
                </a:lnTo>
                <a:lnTo>
                  <a:pt x="0" y="0"/>
                </a:lnTo>
                <a:close/>
              </a:path>
            </a:pathLst>
          </a:custGeom>
          <a:blipFill>
            <a:blip r:embed="rId6">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259840" y="198755"/>
            <a:ext cx="8493760" cy="657225"/>
          </a:xfrm>
          <a:prstGeom prst="rect">
            <a:avLst/>
          </a:prstGeom>
        </p:spPr>
        <p:txBody>
          <a:bodyPr anchor="t" rtlCol="false" tIns="0" lIns="0" bIns="0" rIns="0">
            <a:spAutoFit/>
          </a:bodyPr>
          <a:lstStyle/>
          <a:p>
            <a:pPr algn="l" marL="549092" indent="-274546" lvl="1">
              <a:lnSpc>
                <a:spcPts val="5120"/>
              </a:lnSpc>
              <a:buFont typeface="Arial"/>
              <a:buChar char="•"/>
            </a:pPr>
            <a:r>
              <a:rPr lang="en-US" b="true" sz="4266">
                <a:solidFill>
                  <a:srgbClr val="000000"/>
                </a:solidFill>
                <a:latin typeface="Trebuchet MS Bold"/>
                <a:ea typeface="Trebuchet MS Bold"/>
                <a:cs typeface="Trebuchet MS Bold"/>
                <a:sym typeface="Trebuchet MS Bold"/>
              </a:rPr>
              <a:t>ASAL RADIKAL BEBAS :</a:t>
            </a:r>
          </a:p>
        </p:txBody>
      </p:sp>
      <p:sp>
        <p:nvSpPr>
          <p:cNvPr name="TextBox 9" id="9"/>
          <p:cNvSpPr txBox="true"/>
          <p:nvPr/>
        </p:nvSpPr>
        <p:spPr>
          <a:xfrm rot="0">
            <a:off x="985520" y="1752600"/>
            <a:ext cx="7782560" cy="4785360"/>
          </a:xfrm>
          <a:prstGeom prst="rect">
            <a:avLst/>
          </a:prstGeom>
        </p:spPr>
        <p:txBody>
          <a:bodyPr anchor="t" rtlCol="false" tIns="0" lIns="0" bIns="0" rIns="0">
            <a:spAutoFit/>
          </a:bodyPr>
          <a:lstStyle/>
          <a:p>
            <a:pPr algn="l" marL="515496" indent="-257748" lvl="1">
              <a:lnSpc>
                <a:spcPts val="4351"/>
              </a:lnSpc>
              <a:buFont typeface="Arial"/>
              <a:buChar char="•"/>
            </a:pPr>
            <a:r>
              <a:rPr lang="en-US" sz="3626">
                <a:solidFill>
                  <a:srgbClr val="808080"/>
                </a:solidFill>
                <a:latin typeface="Trebuchet MS"/>
                <a:ea typeface="Trebuchet MS"/>
                <a:cs typeface="Trebuchet MS"/>
                <a:sym typeface="Trebuchet MS"/>
              </a:rPr>
              <a:t>Radikal Bebas berasal dari molekul Oksigen yg secara kimia strukturnya berubah akibat dari Aktifitas lingkungan spt : </a:t>
            </a:r>
          </a:p>
          <a:p>
            <a:pPr algn="l" marL="515496" indent="-257748" lvl="1">
              <a:lnSpc>
                <a:spcPts val="4351"/>
              </a:lnSpc>
            </a:pPr>
            <a:r>
              <a:rPr lang="en-US" sz="3626">
                <a:solidFill>
                  <a:srgbClr val="808080"/>
                </a:solidFill>
                <a:latin typeface="Trebuchet MS"/>
                <a:ea typeface="Trebuchet MS"/>
                <a:cs typeface="Trebuchet MS"/>
                <a:sym typeface="Trebuchet MS"/>
              </a:rPr>
              <a:t>    1. Radiasi </a:t>
            </a:r>
          </a:p>
          <a:p>
            <a:pPr algn="l" marL="515496" indent="-257748" lvl="1">
              <a:lnSpc>
                <a:spcPts val="4351"/>
              </a:lnSpc>
            </a:pPr>
            <a:r>
              <a:rPr lang="en-US" sz="3626">
                <a:solidFill>
                  <a:srgbClr val="808080"/>
                </a:solidFill>
                <a:latin typeface="Trebuchet MS"/>
                <a:ea typeface="Trebuchet MS"/>
                <a:cs typeface="Trebuchet MS"/>
                <a:sym typeface="Trebuchet MS"/>
              </a:rPr>
              <a:t>    2. Polusi </a:t>
            </a:r>
          </a:p>
          <a:p>
            <a:pPr algn="l" marL="515496" indent="-257748" lvl="1">
              <a:lnSpc>
                <a:spcPts val="4351"/>
              </a:lnSpc>
            </a:pPr>
            <a:r>
              <a:rPr lang="en-US" sz="3626">
                <a:solidFill>
                  <a:srgbClr val="808080"/>
                </a:solidFill>
                <a:latin typeface="Trebuchet MS"/>
                <a:ea typeface="Trebuchet MS"/>
                <a:cs typeface="Trebuchet MS"/>
                <a:sym typeface="Trebuchet MS"/>
              </a:rPr>
              <a:t>    3. Rokok</a:t>
            </a:r>
          </a:p>
          <a:p>
            <a:pPr algn="l" marL="515496" indent="-257748" lvl="1">
              <a:lnSpc>
                <a:spcPts val="4351"/>
              </a:lnSpc>
            </a:pPr>
            <a:r>
              <a:rPr lang="en-US" sz="3626">
                <a:solidFill>
                  <a:srgbClr val="808080"/>
                </a:solidFill>
                <a:latin typeface="Trebuchet MS"/>
                <a:ea typeface="Trebuchet MS"/>
                <a:cs typeface="Trebuchet MS"/>
                <a:sym typeface="Trebuchet MS"/>
              </a:rPr>
              <a:t>        Rokok memiliki pengaruh yang sangat besar dalam mengurangi jumlah Antioksidan dalam tubuh. </a:t>
            </a:r>
          </a:p>
          <a:p>
            <a:pPr algn="l" marL="515496" indent="-257748" lvl="1">
              <a:lnSpc>
                <a:spcPts val="4351"/>
              </a:lnSpc>
            </a:pPr>
            <a:r>
              <a:rPr lang="en-US" sz="3626">
                <a:solidFill>
                  <a:srgbClr val="808080"/>
                </a:solidFill>
                <a:latin typeface="Trebuchet MS"/>
                <a:ea typeface="Trebuchet MS"/>
                <a:cs typeface="Trebuchet MS"/>
                <a:sym typeface="Trebuchet MS"/>
              </a:rPr>
              <a:t>    4. Stress</a:t>
            </a:r>
          </a:p>
          <a:p>
            <a:pPr algn="l" marL="515496" indent="-257748" lvl="1">
              <a:lnSpc>
                <a:spcPts val="4351"/>
              </a:lnSpc>
            </a:pPr>
            <a:r>
              <a:rPr lang="en-US" sz="3626">
                <a:solidFill>
                  <a:srgbClr val="808080"/>
                </a:solidFill>
                <a:latin typeface="Trebuchet MS"/>
                <a:ea typeface="Trebuchet MS"/>
                <a:cs typeface="Trebuchet MS"/>
                <a:sym typeface="Trebuchet MS"/>
              </a:rPr>
              <a:t>    5. Makanan yang Tercemar</a:t>
            </a:r>
          </a:p>
          <a:p>
            <a:pPr algn="l" marL="515496" indent="-257748" lvl="1">
              <a:lnSpc>
                <a:spcPts val="4351"/>
              </a:lnSpc>
            </a:pPr>
            <a:r>
              <a:rPr lang="en-US" sz="3626">
                <a:solidFill>
                  <a:srgbClr val="808080"/>
                </a:solidFill>
                <a:latin typeface="Trebuchet MS"/>
                <a:ea typeface="Trebuchet MS"/>
                <a:cs typeface="Trebuchet MS"/>
                <a:sym typeface="Trebuchet MS"/>
              </a:rPr>
              <a:t>        Makanan yang mengandung Pengawet, Pewarna, Penyedap Rasa, Pemanis Buatan.</a:t>
            </a:r>
          </a:p>
          <a:p>
            <a:pPr algn="l" marL="515496" indent="-257748" lvl="1">
              <a:lnSpc>
                <a:spcPts val="4351"/>
              </a:lnSpc>
            </a:pPr>
            <a:r>
              <a:rPr lang="en-US" sz="3626">
                <a:solidFill>
                  <a:srgbClr val="808080"/>
                </a:solidFill>
                <a:latin typeface="Trebuchet MS"/>
                <a:ea typeface="Trebuchet MS"/>
                <a:cs typeface="Trebuchet MS"/>
                <a:sym typeface="Trebuchet MS"/>
              </a:rPr>
              <a:t>    6. Obat2an </a:t>
            </a:r>
          </a:p>
          <a:p>
            <a:pPr algn="l" marL="515496" indent="-257748" lvl="1">
              <a:lnSpc>
                <a:spcPts val="4351"/>
              </a:lnSpc>
            </a:pPr>
            <a:r>
              <a:rPr lang="en-US" sz="3626">
                <a:solidFill>
                  <a:srgbClr val="808080"/>
                </a:solidFill>
                <a:latin typeface="Trebuchet MS"/>
                <a:ea typeface="Trebuchet MS"/>
                <a:cs typeface="Trebuchet MS"/>
                <a:sym typeface="Trebuchet MS"/>
              </a:rPr>
              <a:t>    7. Gaya Hidup.</a:t>
            </a:r>
          </a:p>
          <a:p>
            <a:pPr algn="l" marL="515496" indent="-257748" lvl="1">
              <a:lnSpc>
                <a:spcPts val="4351"/>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DAGQmUoJfJw</dc:identifier>
  <dcterms:modified xsi:type="dcterms:W3CDTF">2011-08-01T06:04:30Z</dcterms:modified>
  <cp:revision>1</cp:revision>
  <dc:title>VHERIN TEA MATERI.pptx</dc:title>
</cp:coreProperties>
</file>